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8"/>
  </p:notes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87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96" r:id="rId35"/>
    <p:sldId id="312" r:id="rId36"/>
    <p:sldId id="311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C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271" autoAdjust="0"/>
    <p:restoredTop sz="94660"/>
  </p:normalViewPr>
  <p:slideViewPr>
    <p:cSldViewPr>
      <p:cViewPr varScale="1">
        <p:scale>
          <a:sx n="83" d="100"/>
          <a:sy n="83" d="100"/>
        </p:scale>
        <p:origin x="-1536" y="-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3FACB-AA5F-4224-93B3-B90042C24A74}" type="datetimeFigureOut">
              <a:rPr lang="zh-TW" altLang="en-US" smtClean="0"/>
              <a:pPr/>
              <a:t>2018/3/20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CB4E-A680-433A-A12B-4B1B1A228D4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7347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CB4E-A680-433A-A12B-4B1B1A228D47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0223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FEB59-C64F-4C32-8876-AED0DC0A9150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15008" y="6286520"/>
            <a:ext cx="2873133" cy="365125"/>
          </a:xfrm>
        </p:spPr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43966" y="6286520"/>
            <a:ext cx="365760" cy="365125"/>
          </a:xfrm>
        </p:spPr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E416614-8097-430B-B33E-0857C446CEA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k01.com/sns/article/147123/-%E6%B5%B7%E9%BA%97%E6%B8%85%E6%BD%94%E5%B7%A5%E5%8B%9D%E5%88%A9-%E6%97%A5%E5%80%92120%E5%B1%A4%E6%A8%93%E5%9E%83%E5%9C%BE-%E4%B8%B9%E5%A7%90-%E6%88%91%E5%80%91%E7%84%A1%E5%8A%9B%E5%8D%BB%E6%9C%89%E8%87%AA%E5%B0%8A-?utm_content=bufferff612&amp;utm_medium=Social&amp;utm_source=facebook+hk01&amp;utm_campaign=buffe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ultus.hk/CSE/session10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教宗若望廿三世</a:t>
            </a:r>
            <a:br>
              <a:rPr lang="zh-TW" altLang="en-US" sz="3200" dirty="0"/>
            </a:br>
            <a:r>
              <a:rPr lang="en-US" altLang="zh-TW" sz="3200" dirty="0"/>
              <a:t>1963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0" y="2295097"/>
            <a:ext cx="9153553" cy="11521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95353" y="2103295"/>
            <a:ext cx="77724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通諭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097"/>
            <a:ext cx="9057074" cy="50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9219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812924" y="6508114"/>
            <a:ext cx="3319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201</a:t>
            </a:r>
            <a:r>
              <a:rPr lang="zh-TW" altLang="en-US" sz="1400" dirty="0"/>
              <a:t>年</a:t>
            </a:r>
            <a:r>
              <a:rPr lang="en-US" altLang="zh-TW" sz="1400" dirty="0"/>
              <a:t>1</a:t>
            </a:r>
            <a:r>
              <a:rPr lang="zh-TW" altLang="en-US" sz="1400" dirty="0"/>
              <a:t>月</a:t>
            </a:r>
            <a:r>
              <a:rPr lang="en-US" altLang="zh-TW" sz="1400" dirty="0"/>
              <a:t>18</a:t>
            </a:r>
            <a:r>
              <a:rPr lang="zh-TW" altLang="en-US" sz="1400" dirty="0"/>
              <a:t>日  惟工新聞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5"/>
            <a:ext cx="9132167" cy="688538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9549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813"/>
            <a:ext cx="6879927" cy="537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5789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2202"/>
            <a:ext cx="9289032" cy="592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429793" y="5661248"/>
            <a:ext cx="582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hlinkClick r:id="rId3"/>
              </a:rPr>
              <a:t>丹姐：我們無力卻有自尊！</a:t>
            </a:r>
            <a:endParaRPr lang="zh-TW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6444208" y="6470200"/>
            <a:ext cx="26132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2018</a:t>
            </a:r>
            <a:r>
              <a:rPr lang="zh-TW" altLang="en-US" sz="1400" dirty="0"/>
              <a:t>年</a:t>
            </a:r>
            <a:r>
              <a:rPr lang="en-US" altLang="zh-TW" sz="1400" dirty="0"/>
              <a:t>01</a:t>
            </a:r>
            <a:r>
              <a:rPr lang="zh-TW" altLang="en-US" sz="1400" dirty="0"/>
              <a:t>月</a:t>
            </a:r>
            <a:r>
              <a:rPr lang="en-US" altLang="zh-TW" sz="1400" dirty="0"/>
              <a:t>05</a:t>
            </a:r>
            <a:r>
              <a:rPr lang="zh-TW" altLang="en-US" sz="1400" dirty="0"/>
              <a:t>日     香港</a:t>
            </a:r>
            <a:r>
              <a:rPr lang="en-US" altLang="zh-TW" sz="1400" dirty="0"/>
              <a:t>01</a:t>
            </a:r>
            <a:r>
              <a:rPr lang="zh-TW" altLang="en-US" sz="1400" dirty="0"/>
              <a:t> </a:t>
            </a:r>
            <a:r>
              <a:rPr lang="en-US" altLang="zh-TW" sz="1400" dirty="0"/>
              <a:t> </a:t>
            </a:r>
            <a:endParaRPr lang="zh-TW" altLang="en-US" sz="1400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5315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="" xmlns:a16="http://schemas.microsoft.com/office/drawing/2014/main" id="{99463945-32F5-4F71-AC3E-5E84BEAE5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459839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+mj-ea"/>
                <a:ea typeface="+mj-ea"/>
              </a:rPr>
              <a:t>《</a:t>
            </a:r>
            <a:r>
              <a:rPr lang="zh-TW" altLang="en-US" sz="3200" dirty="0">
                <a:latin typeface="+mj-ea"/>
                <a:ea typeface="+mj-ea"/>
              </a:rPr>
              <a:t>新事</a:t>
            </a:r>
            <a:r>
              <a:rPr lang="en-US" altLang="zh-TW" sz="3200" dirty="0">
                <a:latin typeface="+mj-ea"/>
                <a:ea typeface="+mj-ea"/>
              </a:rPr>
              <a:t>》:</a:t>
            </a:r>
            <a:r>
              <a:rPr lang="zh-TW" altLang="en-US" sz="3200" dirty="0">
                <a:latin typeface="+mj-ea"/>
                <a:ea typeface="+mj-ea"/>
              </a:rPr>
              <a:t>「政府應額外關懷不能保護自己的弱者和窮人」</a:t>
            </a:r>
            <a:endParaRPr lang="en-US" altLang="zh-TW" sz="3200" dirty="0">
              <a:latin typeface="+mj-ea"/>
              <a:ea typeface="+mj-ea"/>
            </a:endParaRPr>
          </a:p>
          <a:p>
            <a:endParaRPr lang="en-US" altLang="zh-TW" sz="3200" dirty="0">
              <a:latin typeface="+mj-ea"/>
              <a:ea typeface="+mj-ea"/>
            </a:endParaRPr>
          </a:p>
          <a:p>
            <a:r>
              <a:rPr lang="zh-TW" altLang="en-US" sz="3200" dirty="0">
                <a:latin typeface="+mj-ea"/>
              </a:rPr>
              <a:t>「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工人</a:t>
            </a:r>
            <a:r>
              <a:rPr lang="zh-TW" altLang="en-US" sz="3200" dirty="0">
                <a:latin typeface="+mj-ea"/>
              </a:rPr>
              <a:t>」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這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cs typeface="Arial" panose="020B0604020202020204" pitchFamily="34" charset="0"/>
              </a:rPr>
              <a:t>一詞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，何時オ能表達到尊嚴的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cs typeface="Arial" panose="020B0604020202020204" pitchFamily="34" charset="0"/>
              </a:rPr>
              <a:t>字義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？</a:t>
            </a:r>
            <a:r>
              <a:rPr lang="zh-TW" altLang="zh-TW" sz="3200" dirty="0">
                <a:latin typeface="+mj-ea"/>
                <a:ea typeface="+mj-ea"/>
              </a:rPr>
              <a:t> 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>
            <a:extLst>
              <a:ext uri="{FF2B5EF4-FFF2-40B4-BE49-F238E27FC236}">
                <a16:creationId xmlns="" xmlns:a16="http://schemas.microsoft.com/office/drawing/2014/main" id="{DB2C1F00-398A-4F20-B131-7651E353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36712"/>
            <a:ext cx="2674640" cy="114300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accent3"/>
                </a:solidFill>
              </a:rPr>
              <a:t>反思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939727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14414" y="2515048"/>
            <a:ext cx="7772400" cy="1199704"/>
          </a:xfrm>
        </p:spPr>
        <p:txBody>
          <a:bodyPr>
            <a:normAutofit/>
          </a:bodyPr>
          <a:lstStyle/>
          <a:p>
            <a:r>
              <a:rPr lang="zh-TW" altLang="en-US" sz="3200" b="1" cap="all" dirty="0" smtClean="0"/>
              <a:t>一國之內人民與政府間的關係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-9553" y="1142984"/>
            <a:ext cx="9153553" cy="11521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85786" y="1000108"/>
            <a:ext cx="77724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通諭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2844" y="3857628"/>
            <a:ext cx="8392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70C0"/>
                </a:solidFill>
              </a:rPr>
              <a:t>「天主造人，既造而為合群性的，</a:t>
            </a:r>
            <a:endParaRPr lang="en-US" altLang="zh-TW" sz="3200" dirty="0" smtClean="0">
              <a:solidFill>
                <a:srgbClr val="0070C0"/>
              </a:solidFill>
            </a:endParaRPr>
          </a:p>
          <a:p>
            <a:r>
              <a:rPr lang="zh-TW" altLang="en-US" sz="3200" dirty="0" smtClean="0">
                <a:solidFill>
                  <a:srgbClr val="0070C0"/>
                </a:solidFill>
              </a:rPr>
              <a:t>需有一人作為首領，引人趨赴共同的目的。」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224" y="1857364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SHIU, Mei </a:t>
            </a:r>
            <a:r>
              <a:rPr lang="en-US" b="1" dirty="0" err="1" smtClean="0"/>
              <a:t>Sim</a:t>
            </a:r>
            <a:r>
              <a:rPr lang="en-US" b="1" dirty="0" smtClean="0"/>
              <a:t> Brenda</a:t>
            </a:r>
          </a:p>
          <a:p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5715008" y="6421461"/>
            <a:ext cx="2906572" cy="365125"/>
          </a:xfrm>
        </p:spPr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權力的來源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3643306" y="3429000"/>
            <a:ext cx="2143140" cy="10715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首領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橢圓 4"/>
          <p:cNvSpPr/>
          <p:nvPr/>
        </p:nvSpPr>
        <p:spPr>
          <a:xfrm>
            <a:off x="3714744" y="1357298"/>
            <a:ext cx="2071702" cy="10358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天主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橢圓 5"/>
          <p:cNvSpPr/>
          <p:nvPr/>
        </p:nvSpPr>
        <p:spPr>
          <a:xfrm>
            <a:off x="3714744" y="5464983"/>
            <a:ext cx="2143140" cy="10715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人民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4444033" y="2485397"/>
            <a:ext cx="613124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5400000">
            <a:off x="4444033" y="4485661"/>
            <a:ext cx="613124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786446" y="4572008"/>
            <a:ext cx="1285884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命令</a:t>
            </a:r>
            <a:endParaRPr lang="zh-TW" altLang="en-US" sz="36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15008" y="2643182"/>
            <a:ext cx="1357322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權力</a:t>
            </a:r>
            <a:endParaRPr lang="zh-TW" altLang="en-US" sz="3600" b="1" dirty="0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權力的制約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1857356" y="3071810"/>
            <a:ext cx="6000792" cy="121444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倫理秩序的要求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橢圓 4"/>
          <p:cNvSpPr/>
          <p:nvPr/>
        </p:nvSpPr>
        <p:spPr>
          <a:xfrm>
            <a:off x="3714744" y="1357298"/>
            <a:ext cx="2071702" cy="10358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天主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85852" y="2143116"/>
            <a:ext cx="1357322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目的</a:t>
            </a:r>
            <a:endParaRPr lang="zh-TW" altLang="en-US" sz="36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000892" y="2214554"/>
            <a:ext cx="1357322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始源</a:t>
            </a:r>
            <a:endParaRPr lang="zh-TW" altLang="en-US" sz="3600" b="1" dirty="0"/>
          </a:p>
        </p:txBody>
      </p:sp>
      <p:sp>
        <p:nvSpPr>
          <p:cNvPr id="12" name="橢圓 11"/>
          <p:cNvSpPr/>
          <p:nvPr/>
        </p:nvSpPr>
        <p:spPr>
          <a:xfrm>
            <a:off x="1857356" y="5143512"/>
            <a:ext cx="6072230" cy="135732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統治的權力</a:t>
            </a:r>
            <a:endParaRPr lang="en-US" altLang="zh-TW" sz="36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分享天主的權威</a:t>
            </a:r>
            <a:r>
              <a:rPr lang="en-US" altLang="zh-TW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弧形箭號 (左彎) 12"/>
          <p:cNvSpPr/>
          <p:nvPr/>
        </p:nvSpPr>
        <p:spPr>
          <a:xfrm>
            <a:off x="6072198" y="1857364"/>
            <a:ext cx="714380" cy="1214446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弧形箭號 (左彎) 13"/>
          <p:cNvSpPr/>
          <p:nvPr/>
        </p:nvSpPr>
        <p:spPr>
          <a:xfrm rot="10800000">
            <a:off x="2821342" y="1734553"/>
            <a:ext cx="714380" cy="1214446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5400000">
            <a:off x="4444033" y="4271347"/>
            <a:ext cx="613124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如何行使權力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3714744" y="1357298"/>
            <a:ext cx="2071702" cy="10358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天主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85918" y="1571612"/>
            <a:ext cx="1143008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權力</a:t>
            </a:r>
            <a:endParaRPr lang="zh-TW" altLang="en-US" sz="3600" b="1" dirty="0"/>
          </a:p>
        </p:txBody>
      </p:sp>
      <p:sp>
        <p:nvSpPr>
          <p:cNvPr id="12" name="橢圓 11"/>
          <p:cNvSpPr/>
          <p:nvPr/>
        </p:nvSpPr>
        <p:spPr>
          <a:xfrm>
            <a:off x="3214678" y="5643578"/>
            <a:ext cx="3286148" cy="100013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公共利益</a:t>
            </a:r>
            <a:endParaRPr lang="zh-TW" altLang="en-U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6715140" y="3143248"/>
            <a:ext cx="2143140" cy="10715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人民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714348" y="3143248"/>
            <a:ext cx="2286016" cy="10715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統治者</a:t>
            </a:r>
            <a:endParaRPr lang="zh-TW" altLang="en-US" sz="3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向右箭號 18"/>
          <p:cNvSpPr/>
          <p:nvPr/>
        </p:nvSpPr>
        <p:spPr>
          <a:xfrm rot="8455017">
            <a:off x="2438880" y="2147476"/>
            <a:ext cx="1249962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7000892" y="1000108"/>
            <a:ext cx="1143008" cy="17543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自主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理智尊嚴</a:t>
            </a:r>
            <a:endParaRPr lang="zh-TW" altLang="en-US" sz="3600" b="1" dirty="0"/>
          </a:p>
        </p:txBody>
      </p:sp>
      <p:sp>
        <p:nvSpPr>
          <p:cNvPr id="22" name="向右箭號 21"/>
          <p:cNvSpPr/>
          <p:nvPr/>
        </p:nvSpPr>
        <p:spPr>
          <a:xfrm rot="2580037">
            <a:off x="5720916" y="2158857"/>
            <a:ext cx="1249962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23" name="向右箭號 22"/>
          <p:cNvSpPr/>
          <p:nvPr/>
        </p:nvSpPr>
        <p:spPr>
          <a:xfrm>
            <a:off x="3214678" y="3214686"/>
            <a:ext cx="3143272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071802" y="4214818"/>
            <a:ext cx="3429024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喚起人民的良心</a:t>
            </a:r>
            <a:endParaRPr lang="zh-TW" altLang="en-US" sz="3600" b="1" dirty="0"/>
          </a:p>
        </p:txBody>
      </p:sp>
      <p:sp>
        <p:nvSpPr>
          <p:cNvPr id="26" name="向右箭號 25"/>
          <p:cNvSpPr/>
          <p:nvPr/>
        </p:nvSpPr>
        <p:spPr>
          <a:xfrm rot="2727365">
            <a:off x="1545813" y="4685846"/>
            <a:ext cx="1911271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27" name="向右箭號 26"/>
          <p:cNvSpPr/>
          <p:nvPr/>
        </p:nvSpPr>
        <p:spPr>
          <a:xfrm rot="8278098">
            <a:off x="6280159" y="4663775"/>
            <a:ext cx="1911271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857224" y="5357826"/>
            <a:ext cx="1214446" cy="120032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正義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法則</a:t>
            </a:r>
            <a:endParaRPr lang="zh-TW" altLang="en-US" sz="3600" b="1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643834" y="5500702"/>
            <a:ext cx="1214446" cy="120032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公民責任</a:t>
            </a:r>
            <a:endParaRPr lang="zh-TW" altLang="en-US" sz="3600" b="1" dirty="0"/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政府架構的形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6715140" y="2857496"/>
            <a:ext cx="2071702" cy="103585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政府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橢圓 5"/>
          <p:cNvSpPr/>
          <p:nvPr/>
        </p:nvSpPr>
        <p:spPr>
          <a:xfrm>
            <a:off x="214282" y="2857496"/>
            <a:ext cx="2143140" cy="107157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人民</a:t>
            </a:r>
            <a:endParaRPr lang="zh-TW" altLang="en-US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714612" y="1928802"/>
            <a:ext cx="3500462" cy="5715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786182" y="1357298"/>
            <a:ext cx="1357322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體制</a:t>
            </a:r>
            <a:endParaRPr lang="zh-TW" altLang="en-US" sz="3600" b="1" dirty="0"/>
          </a:p>
        </p:txBody>
      </p:sp>
      <p:sp>
        <p:nvSpPr>
          <p:cNvPr id="12" name="向右箭號 11"/>
          <p:cNvSpPr/>
          <p:nvPr/>
        </p:nvSpPr>
        <p:spPr>
          <a:xfrm>
            <a:off x="2714612" y="4214818"/>
            <a:ext cx="3500462" cy="5715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786182" y="2500306"/>
            <a:ext cx="1357322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人員</a:t>
            </a:r>
            <a:endParaRPr lang="zh-TW" altLang="en-US" sz="3600" b="1" dirty="0"/>
          </a:p>
        </p:txBody>
      </p:sp>
      <p:sp>
        <p:nvSpPr>
          <p:cNvPr id="15" name="向右箭號 14"/>
          <p:cNvSpPr/>
          <p:nvPr/>
        </p:nvSpPr>
        <p:spPr>
          <a:xfrm>
            <a:off x="2714612" y="3071810"/>
            <a:ext cx="3500462" cy="5715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143240" y="3643314"/>
            <a:ext cx="2714644" cy="6463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 條律、界限</a:t>
            </a:r>
            <a:endParaRPr lang="zh-TW" altLang="en-US" sz="3600" b="1" dirty="0"/>
          </a:p>
        </p:txBody>
      </p:sp>
      <p:sp>
        <p:nvSpPr>
          <p:cNvPr id="17" name="向右箭號 16"/>
          <p:cNvSpPr/>
          <p:nvPr/>
        </p:nvSpPr>
        <p:spPr>
          <a:xfrm rot="5400000">
            <a:off x="6622892" y="4449942"/>
            <a:ext cx="613124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5400000">
            <a:off x="7480147" y="4449942"/>
            <a:ext cx="613124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5400000">
            <a:off x="8337404" y="4449942"/>
            <a:ext cx="613124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572264" y="5286388"/>
            <a:ext cx="642942" cy="120032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立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法</a:t>
            </a:r>
            <a:endParaRPr lang="zh-TW" altLang="en-US" sz="3600" b="1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7429520" y="5286388"/>
            <a:ext cx="642942" cy="120032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行政</a:t>
            </a:r>
            <a:endParaRPr lang="en-US" altLang="zh-TW" sz="3600" b="1" dirty="0" smtClean="0"/>
          </a:p>
        </p:txBody>
      </p:sp>
      <p:sp>
        <p:nvSpPr>
          <p:cNvPr id="23" name="文字方塊 22"/>
          <p:cNvSpPr txBox="1"/>
          <p:nvPr/>
        </p:nvSpPr>
        <p:spPr>
          <a:xfrm>
            <a:off x="8286776" y="5300505"/>
            <a:ext cx="642942" cy="120032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司法</a:t>
            </a:r>
            <a:endParaRPr lang="en-US" altLang="zh-TW" sz="3600" b="1" dirty="0" smtClean="0"/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53553" cy="11521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1184176" y="-191802"/>
            <a:ext cx="77724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通諭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內容版面配置區 1">
            <a:extLst>
              <a:ext uri="{FF2B5EF4-FFF2-40B4-BE49-F238E27FC236}">
                <a16:creationId xmlns="" xmlns:a16="http://schemas.microsoft.com/office/drawing/2014/main" id="{4BCF74E3-CA65-4204-A44C-4A1E1726F563}"/>
              </a:ext>
            </a:extLst>
          </p:cNvPr>
          <p:cNvSpPr txBox="1">
            <a:spLocks/>
          </p:cNvSpPr>
          <p:nvPr/>
        </p:nvSpPr>
        <p:spPr>
          <a:xfrm>
            <a:off x="683568" y="1829761"/>
            <a:ext cx="8219256" cy="3975503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solidFill>
                  <a:srgbClr val="FF0000"/>
                </a:solidFill>
              </a:rPr>
              <a:t>人與人</a:t>
            </a:r>
            <a:r>
              <a:rPr lang="zh-TW" altLang="en-US" sz="3200" dirty="0"/>
              <a:t>之間的秩序</a:t>
            </a:r>
            <a:endParaRPr lang="en-US" altLang="zh-TW" sz="3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FF0000"/>
                </a:solidFill>
              </a:rPr>
              <a:t>人民與政府</a:t>
            </a:r>
            <a:r>
              <a:rPr lang="zh-TW" altLang="en-US" sz="3200" dirty="0"/>
              <a:t>的關係</a:t>
            </a:r>
            <a:endParaRPr lang="en-US" altLang="zh-TW" sz="3200" dirty="0"/>
          </a:p>
          <a:p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FF0000"/>
                </a:solidFill>
              </a:rPr>
              <a:t>國與國</a:t>
            </a:r>
            <a:r>
              <a:rPr lang="zh-TW" altLang="en-US" sz="3200" dirty="0"/>
              <a:t>之間的關係</a:t>
            </a:r>
            <a:r>
              <a:rPr lang="zh-TW" altLang="en-US" sz="3200" dirty="0">
                <a:solidFill>
                  <a:srgbClr val="FF0000"/>
                </a:solidFill>
              </a:rPr>
              <a:t>個人、國家與世界組織</a:t>
            </a:r>
            <a:r>
              <a:rPr lang="zh-TW" altLang="en-US" sz="3200" dirty="0"/>
              <a:t>的關係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>
                <a:solidFill>
                  <a:srgbClr val="FF0000"/>
                </a:solidFill>
              </a:rPr>
              <a:t>牧民</a:t>
            </a:r>
            <a:r>
              <a:rPr lang="zh-TW" altLang="en-US" sz="3200" dirty="0"/>
              <a:t>指示</a:t>
            </a:r>
            <a:endParaRPr lang="en-US" altLang="zh-TW" sz="3200" dirty="0"/>
          </a:p>
          <a:p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29488" y="785794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FUNG, Ka </a:t>
            </a:r>
            <a:r>
              <a:rPr lang="en-US" b="1" dirty="0" err="1" smtClean="0"/>
              <a:t>Sai</a:t>
            </a:r>
            <a:endParaRPr lang="zh-TW" altLang="en-US" b="1" dirty="0" smtClean="0"/>
          </a:p>
          <a:p>
            <a:endParaRPr lang="zh-TW" alt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促使個人權力獲得</a:t>
            </a:r>
            <a:r>
              <a:rPr lang="zh-TW" altLang="en-US" sz="3200" dirty="0" smtClean="0">
                <a:solidFill>
                  <a:srgbClr val="FF0000"/>
                </a:solidFill>
              </a:rPr>
              <a:t>承認、尊重、協調、保護和發展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協調</a:t>
            </a:r>
            <a:r>
              <a:rPr lang="zh-TW" altLang="en-US" sz="3200" dirty="0" smtClean="0"/>
              <a:t>人民在社會相處間的</a:t>
            </a:r>
            <a:r>
              <a:rPr lang="zh-TW" altLang="en-US" sz="3200" dirty="0" smtClean="0">
                <a:solidFill>
                  <a:srgbClr val="FF0000"/>
                </a:solidFill>
              </a:rPr>
              <a:t>各種權利和義務</a:t>
            </a:r>
            <a:r>
              <a:rPr lang="zh-TW" altLang="en-US" sz="3200" dirty="0" smtClean="0"/>
              <a:t>，使人在運用自己的權利時，不致和違害他人的權力</a:t>
            </a:r>
            <a:endParaRPr lang="en-US" altLang="zh-TW" sz="3200" dirty="0" smtClean="0"/>
          </a:p>
          <a:p>
            <a:r>
              <a:rPr lang="zh-TW" altLang="en-US" sz="3200" dirty="0" smtClean="0"/>
              <a:t>促進</a:t>
            </a:r>
            <a:r>
              <a:rPr lang="zh-TW" altLang="en-US" sz="3200" dirty="0" smtClean="0">
                <a:solidFill>
                  <a:srgbClr val="FF0000"/>
                </a:solidFill>
              </a:rPr>
              <a:t>經濟</a:t>
            </a:r>
            <a:r>
              <a:rPr lang="zh-TW" altLang="en-US" sz="3200" dirty="0" smtClean="0"/>
              <a:t>及</a:t>
            </a:r>
            <a:r>
              <a:rPr lang="zh-TW" altLang="en-US" sz="3200" dirty="0" smtClean="0">
                <a:solidFill>
                  <a:srgbClr val="FF0000"/>
                </a:solidFill>
              </a:rPr>
              <a:t>社會</a:t>
            </a:r>
            <a:r>
              <a:rPr lang="zh-TW" altLang="en-US" sz="3200" dirty="0" smtClean="0"/>
              <a:t>的</a:t>
            </a:r>
            <a:r>
              <a:rPr lang="zh-TW" altLang="en-US" sz="3200" dirty="0" smtClean="0">
                <a:solidFill>
                  <a:srgbClr val="FF0000"/>
                </a:solidFill>
              </a:rPr>
              <a:t>進步和發展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</a:rPr>
              <a:t>平衡人民之間的權利</a:t>
            </a:r>
            <a:r>
              <a:rPr lang="zh-TW" altLang="en-US" sz="3200" dirty="0" smtClean="0"/>
              <a:t>，勿使少數人或社團獲得特權，而造成特殊階級</a:t>
            </a:r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政府的責任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香港高樓價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香港民主進程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中國貧富差距</a:t>
            </a:r>
            <a:endParaRPr lang="zh-TW" altLang="en-US" sz="3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反思</a:t>
            </a:r>
            <a:endParaRPr lang="zh-TW" altLang="en-US" dirty="0"/>
          </a:p>
        </p:txBody>
      </p:sp>
      <p:pic>
        <p:nvPicPr>
          <p:cNvPr id="4" name="圖片 3" descr="Photo 7-3-2018, 8 37 53 PM.jpg"/>
          <p:cNvPicPr>
            <a:picLocks noChangeAspect="1"/>
          </p:cNvPicPr>
          <p:nvPr/>
        </p:nvPicPr>
        <p:blipFill>
          <a:blip r:embed="rId2" cstate="print"/>
          <a:srcRect t="12500" b="11458"/>
          <a:stretch>
            <a:fillRect/>
          </a:stretch>
        </p:blipFill>
        <p:spPr>
          <a:xfrm>
            <a:off x="4214810" y="4643446"/>
            <a:ext cx="3314923" cy="2043770"/>
          </a:xfrm>
          <a:prstGeom prst="rect">
            <a:avLst/>
          </a:prstGeom>
        </p:spPr>
      </p:pic>
      <p:pic>
        <p:nvPicPr>
          <p:cNvPr id="5" name="圖片 4" descr="Photo 7-3-2018, 8 37 54 PM (1).jpg"/>
          <p:cNvPicPr>
            <a:picLocks noChangeAspect="1"/>
          </p:cNvPicPr>
          <p:nvPr/>
        </p:nvPicPr>
        <p:blipFill>
          <a:blip r:embed="rId3" cstate="print"/>
          <a:srcRect t="16667" b="27083"/>
          <a:stretch>
            <a:fillRect/>
          </a:stretch>
        </p:blipFill>
        <p:spPr>
          <a:xfrm>
            <a:off x="4214810" y="285728"/>
            <a:ext cx="4087217" cy="2247245"/>
          </a:xfrm>
          <a:prstGeom prst="rect">
            <a:avLst/>
          </a:prstGeom>
        </p:spPr>
      </p:pic>
      <p:pic>
        <p:nvPicPr>
          <p:cNvPr id="6" name="圖片 5" descr="Photo 7-3-2018, 8 37 54 PM.jpg"/>
          <p:cNvPicPr>
            <a:picLocks noChangeAspect="1"/>
          </p:cNvPicPr>
          <p:nvPr/>
        </p:nvPicPr>
        <p:blipFill>
          <a:blip r:embed="rId4" cstate="print"/>
          <a:srcRect t="16667" b="4166"/>
          <a:stretch>
            <a:fillRect/>
          </a:stretch>
        </p:blipFill>
        <p:spPr>
          <a:xfrm>
            <a:off x="4214810" y="2714620"/>
            <a:ext cx="2714975" cy="1785950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cap="all" dirty="0" smtClean="0"/>
              <a:t>國與國之間的關係</a:t>
            </a:r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0" y="2295097"/>
            <a:ext cx="9153553" cy="11521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95353" y="2103295"/>
            <a:ext cx="7772400" cy="1829761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通諭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TW" altLang="en-US" sz="4400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2844" y="3000372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LEE, </a:t>
            </a:r>
            <a:r>
              <a:rPr lang="en-US" b="1" dirty="0" err="1" smtClean="0"/>
              <a:t>Sze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endParaRPr lang="en-US" b="1" dirty="0" smtClean="0"/>
          </a:p>
          <a:p>
            <a:endParaRPr lang="zh-TW" altLang="en-US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5857884" y="6357958"/>
            <a:ext cx="2763696" cy="365125"/>
          </a:xfrm>
        </p:spPr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8647272" y="6357958"/>
            <a:ext cx="365760" cy="365125"/>
          </a:xfrm>
        </p:spPr>
        <p:txBody>
          <a:bodyPr/>
          <a:lstStyle/>
          <a:p>
            <a:fld id="{DE416614-8097-430B-B33E-0857C446CEA8}" type="slidenum">
              <a:rPr lang="zh-TW" altLang="en-US" smtClean="0"/>
              <a:pPr/>
              <a:t>22</a:t>
            </a:fld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國際關係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1500150"/>
            <a:ext cx="8229600" cy="53578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b="1" dirty="0" smtClean="0">
                <a:solidFill>
                  <a:srgbClr val="0070C0"/>
                </a:solidFill>
              </a:rPr>
              <a:t> 真理</a:t>
            </a:r>
            <a:r>
              <a:rPr lang="zh-TW" altLang="en-US" sz="3600" dirty="0" smtClean="0"/>
              <a:t>管理：平等、合作、互信</a:t>
            </a:r>
            <a:endParaRPr lang="en-US" altLang="zh-TW" sz="3600" dirty="0" smtClean="0"/>
          </a:p>
          <a:p>
            <a:pPr>
              <a:buNone/>
            </a:pPr>
            <a:endParaRPr lang="en-US" altLang="zh-TW" sz="3600" dirty="0" smtClean="0"/>
          </a:p>
          <a:p>
            <a:r>
              <a:rPr lang="zh-TW" altLang="en-US" sz="3600" b="1" dirty="0" smtClean="0">
                <a:solidFill>
                  <a:srgbClr val="FF0000"/>
                </a:solidFill>
              </a:rPr>
              <a:t>平等</a:t>
            </a:r>
            <a:r>
              <a:rPr lang="zh-TW" altLang="en-US" sz="3600" dirty="0" smtClean="0"/>
              <a:t>原則       </a:t>
            </a:r>
            <a:r>
              <a:rPr lang="en-US" altLang="zh-TW" sz="3600" dirty="0" smtClean="0">
                <a:sym typeface="Wingdings" pitchFamily="2" charset="2"/>
              </a:rPr>
              <a:t> X </a:t>
            </a:r>
            <a:r>
              <a:rPr lang="zh-TW" altLang="en-US" sz="3600" dirty="0" smtClean="0">
                <a:sym typeface="Wingdings" pitchFamily="2" charset="2"/>
              </a:rPr>
              <a:t>歧視、 剝削</a:t>
            </a:r>
            <a:endParaRPr lang="en-US" altLang="zh-TW" sz="36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sz="3600" dirty="0" smtClean="0">
                <a:sym typeface="Wingdings" pitchFamily="2" charset="2"/>
              </a:rPr>
              <a:t>                       X </a:t>
            </a:r>
            <a:r>
              <a:rPr lang="zh-TW" altLang="en-US" sz="3600" dirty="0" smtClean="0">
                <a:sym typeface="Wingdings" pitchFamily="2" charset="2"/>
              </a:rPr>
              <a:t>壓迫、干預內政</a:t>
            </a:r>
            <a:endParaRPr lang="en-US" altLang="zh-TW" sz="36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sz="3600" dirty="0">
                <a:sym typeface="Wingdings" pitchFamily="2" charset="2"/>
              </a:rPr>
              <a:t> </a:t>
            </a:r>
            <a:r>
              <a:rPr lang="en-US" altLang="zh-TW" sz="3600" dirty="0" smtClean="0">
                <a:sym typeface="Wingdings" pitchFamily="2" charset="2"/>
              </a:rPr>
              <a:t>                      </a:t>
            </a:r>
            <a:r>
              <a:rPr lang="zh-TW" altLang="en-US" sz="3600" dirty="0" smtClean="0">
                <a:sym typeface="Wingdings" pitchFamily="2" charset="2"/>
              </a:rPr>
              <a:t>發展</a:t>
            </a:r>
            <a:r>
              <a:rPr lang="en-US" altLang="zh-TW" sz="3600" dirty="0" smtClean="0">
                <a:sym typeface="Wingdings" pitchFamily="2" charset="2"/>
              </a:rPr>
              <a:t>(</a:t>
            </a:r>
            <a:r>
              <a:rPr lang="zh-TW" altLang="en-US" sz="3600" dirty="0" smtClean="0">
                <a:sym typeface="Wingdings" pitchFamily="2" charset="2"/>
              </a:rPr>
              <a:t>自身</a:t>
            </a:r>
            <a:r>
              <a:rPr lang="en-US" altLang="zh-TW" sz="3600" dirty="0" smtClean="0">
                <a:sym typeface="Wingdings" pitchFamily="2" charset="2"/>
              </a:rPr>
              <a:t></a:t>
            </a:r>
            <a:r>
              <a:rPr lang="zh-TW" altLang="en-US" sz="3600" dirty="0" smtClean="0">
                <a:sym typeface="Wingdings" pitchFamily="2" charset="2"/>
              </a:rPr>
              <a:t>別國</a:t>
            </a:r>
            <a:r>
              <a:rPr lang="en-US" altLang="zh-TW" sz="3600" dirty="0" smtClean="0">
                <a:sym typeface="Wingdings" pitchFamily="2" charset="2"/>
              </a:rPr>
              <a:t>)</a:t>
            </a:r>
          </a:p>
          <a:p>
            <a:endParaRPr lang="en-US" altLang="zh-TW" sz="3600" dirty="0" smtClean="0">
              <a:sym typeface="Wingdings" pitchFamily="2" charset="2"/>
            </a:endParaRPr>
          </a:p>
          <a:p>
            <a:r>
              <a:rPr lang="zh-TW" altLang="en-US" sz="3600" b="1" dirty="0" smtClean="0">
                <a:solidFill>
                  <a:srgbClr val="FF0000"/>
                </a:solidFill>
                <a:sym typeface="Wingdings" pitchFamily="2" charset="2"/>
              </a:rPr>
              <a:t>正義</a:t>
            </a:r>
            <a:r>
              <a:rPr lang="zh-TW" altLang="en-US" sz="3600" dirty="0" smtClean="0">
                <a:sym typeface="Wingdings" pitchFamily="2" charset="2"/>
              </a:rPr>
              <a:t>原則協調 </a:t>
            </a:r>
            <a:r>
              <a:rPr lang="en-US" altLang="zh-TW" sz="3600" dirty="0" smtClean="0">
                <a:sym typeface="Wingdings" pitchFamily="2" charset="2"/>
              </a:rPr>
              <a:t> </a:t>
            </a:r>
            <a:r>
              <a:rPr lang="zh-TW" altLang="en-US" sz="3600" dirty="0" smtClean="0">
                <a:sym typeface="Wingdings" pitchFamily="2" charset="2"/>
              </a:rPr>
              <a:t>承認權利、履行義務</a:t>
            </a:r>
            <a:endParaRPr lang="en-US" altLang="zh-TW" sz="36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sz="3600" dirty="0" smtClean="0">
                <a:sym typeface="Wingdings" pitchFamily="2" charset="2"/>
              </a:rPr>
              <a:t>                       X </a:t>
            </a:r>
            <a:r>
              <a:rPr lang="zh-TW" altLang="en-US" sz="3600" dirty="0" smtClean="0">
                <a:sym typeface="Wingdings" pitchFamily="2" charset="2"/>
              </a:rPr>
              <a:t>武力、欺詐</a:t>
            </a:r>
            <a:endParaRPr lang="en-US" altLang="zh-TW" sz="36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dirty="0">
                <a:sym typeface="Wingdings" pitchFamily="2" charset="2"/>
              </a:rPr>
              <a:t> </a:t>
            </a:r>
            <a:r>
              <a:rPr lang="en-US" altLang="zh-TW" dirty="0" smtClean="0">
                <a:sym typeface="Wingdings" pitchFamily="2" charset="2"/>
              </a:rPr>
              <a:t>                             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國際關係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428736"/>
            <a:ext cx="8472518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dirty="0" smtClean="0"/>
              <a:t>  條件：</a:t>
            </a:r>
            <a:endParaRPr lang="en-US" altLang="zh-TW" sz="3200" dirty="0" smtClean="0"/>
          </a:p>
          <a:p>
            <a:r>
              <a:rPr lang="zh-TW" altLang="en-US" sz="3200" b="1" dirty="0" smtClean="0">
                <a:solidFill>
                  <a:srgbClr val="FF0000"/>
                </a:solidFill>
                <a:sym typeface="Wingdings" pitchFamily="2" charset="2"/>
              </a:rPr>
              <a:t>真誠</a:t>
            </a:r>
            <a:r>
              <a:rPr lang="zh-TW" altLang="en-US" sz="3200" dirty="0" smtClean="0">
                <a:sym typeface="Wingdings" pitchFamily="2" charset="2"/>
              </a:rPr>
              <a:t>合作</a:t>
            </a:r>
            <a:endParaRPr lang="en-US" altLang="zh-TW" sz="3200" dirty="0" smtClean="0">
              <a:sym typeface="Wingdings" pitchFamily="2" charset="2"/>
            </a:endParaRPr>
          </a:p>
          <a:p>
            <a:r>
              <a:rPr lang="zh-TW" altLang="en-US" sz="3200" dirty="0" smtClean="0">
                <a:sym typeface="Wingdings" pitchFamily="2" charset="2"/>
              </a:rPr>
              <a:t>談判、</a:t>
            </a:r>
            <a:r>
              <a:rPr lang="zh-TW" altLang="en-US" sz="3200" b="1" dirty="0" smtClean="0">
                <a:solidFill>
                  <a:srgbClr val="FF0000"/>
                </a:solidFill>
                <a:sym typeface="Wingdings" pitchFamily="2" charset="2"/>
              </a:rPr>
              <a:t>友愛</a:t>
            </a:r>
            <a:r>
              <a:rPr lang="zh-TW" altLang="en-US" sz="3200" dirty="0" smtClean="0">
                <a:sym typeface="Wingdings" pitchFamily="2" charset="2"/>
              </a:rPr>
              <a:t> </a:t>
            </a:r>
            <a:endParaRPr lang="en-US" altLang="zh-TW" sz="3200" dirty="0" smtClean="0">
              <a:sym typeface="Wingdings" pitchFamily="2" charset="2"/>
            </a:endParaRPr>
          </a:p>
          <a:p>
            <a:endParaRPr lang="en-US" altLang="zh-TW" sz="3200" dirty="0">
              <a:sym typeface="Wingdings" pitchFamily="2" charset="2"/>
            </a:endParaRPr>
          </a:p>
          <a:p>
            <a:pPr>
              <a:buNone/>
            </a:pPr>
            <a:r>
              <a:rPr lang="zh-TW" altLang="en-US" sz="3200" dirty="0" smtClean="0">
                <a:sym typeface="Wingdings" pitchFamily="2" charset="2"/>
              </a:rPr>
              <a:t>  範圍：</a:t>
            </a:r>
            <a:endParaRPr lang="en-US" altLang="zh-TW" sz="3200" dirty="0" smtClean="0">
              <a:sym typeface="Wingdings" pitchFamily="2" charset="2"/>
            </a:endParaRPr>
          </a:p>
          <a:p>
            <a:r>
              <a:rPr lang="zh-TW" altLang="en-US" sz="3200" dirty="0" smtClean="0">
                <a:sym typeface="Wingdings" pitchFamily="2" charset="2"/>
              </a:rPr>
              <a:t>經濟、社會、</a:t>
            </a:r>
            <a:endParaRPr lang="en-US" altLang="zh-TW" sz="3200" dirty="0" smtClean="0">
              <a:sym typeface="Wingdings" pitchFamily="2" charset="2"/>
            </a:endParaRPr>
          </a:p>
          <a:p>
            <a:r>
              <a:rPr lang="zh-TW" altLang="en-US" sz="3200" dirty="0" smtClean="0">
                <a:sym typeface="Wingdings" pitchFamily="2" charset="2"/>
              </a:rPr>
              <a:t>政治、文化、衛生、運動</a:t>
            </a:r>
            <a:endParaRPr lang="en-US" altLang="zh-TW" sz="32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sz="3200" dirty="0">
                <a:sym typeface="Wingdings" pitchFamily="2" charset="2"/>
              </a:rPr>
              <a:t> </a:t>
            </a:r>
            <a:r>
              <a:rPr lang="en-US" altLang="zh-TW" sz="3200" dirty="0" smtClean="0">
                <a:sym typeface="Wingdings" pitchFamily="2" charset="2"/>
              </a:rPr>
              <a:t>   </a:t>
            </a:r>
            <a:r>
              <a:rPr lang="zh-TW" altLang="en-US" sz="3200" b="1" dirty="0" smtClean="0">
                <a:solidFill>
                  <a:srgbClr val="FF0000"/>
                </a:solidFill>
                <a:sym typeface="Wingdings" pitchFamily="2" charset="2"/>
              </a:rPr>
              <a:t>普遍公益 </a:t>
            </a:r>
            <a:r>
              <a:rPr lang="en-US" altLang="zh-TW" sz="3200" dirty="0" smtClean="0">
                <a:sym typeface="Wingdings" pitchFamily="2" charset="2"/>
              </a:rPr>
              <a:t>&gt; </a:t>
            </a:r>
            <a:r>
              <a:rPr lang="zh-TW" altLang="en-US" sz="3200" dirty="0" smtClean="0">
                <a:sym typeface="Wingdings" pitchFamily="2" charset="2"/>
              </a:rPr>
              <a:t>國家利益</a:t>
            </a:r>
            <a:endParaRPr lang="en-US" altLang="zh-TW" sz="3200" dirty="0" smtClean="0">
              <a:sym typeface="Wingdings" pitchFamily="2" charset="2"/>
            </a:endParaRPr>
          </a:p>
          <a:p>
            <a:endParaRPr lang="en-US" altLang="zh-TW" dirty="0" smtClean="0">
              <a:sym typeface="Wingdings" pitchFamily="2" charset="2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 descr="539382-gagener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428736"/>
            <a:ext cx="4830134" cy="2905627"/>
          </a:xfrm>
          <a:prstGeom prst="rect">
            <a:avLst/>
          </a:prstGeo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世界性組織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428736"/>
            <a:ext cx="8472518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dirty="0" smtClean="0"/>
              <a:t>  成立：</a:t>
            </a:r>
            <a:endParaRPr lang="en-US" altLang="zh-TW" sz="3200" dirty="0" smtClean="0"/>
          </a:p>
          <a:p>
            <a:r>
              <a:rPr lang="zh-TW" altLang="en-US" sz="3200" b="1" dirty="0" smtClean="0">
                <a:solidFill>
                  <a:srgbClr val="FF0000"/>
                </a:solidFill>
              </a:rPr>
              <a:t>倫理</a:t>
            </a:r>
            <a:r>
              <a:rPr lang="zh-TW" altLang="en-US" sz="3200" dirty="0" smtClean="0"/>
              <a:t>秩序 </a:t>
            </a:r>
            <a:endParaRPr lang="en-US" altLang="zh-TW" sz="3200" dirty="0" smtClean="0"/>
          </a:p>
          <a:p>
            <a:pPr>
              <a:buNone/>
            </a:pPr>
            <a:r>
              <a:rPr lang="en-US" altLang="zh-TW" sz="3200" dirty="0" smtClean="0">
                <a:sym typeface="Wingdings" pitchFamily="2" charset="2"/>
              </a:rPr>
              <a:t>   </a:t>
            </a:r>
            <a:r>
              <a:rPr lang="zh-TW" altLang="en-US" sz="3200" dirty="0" smtClean="0">
                <a:sym typeface="Wingdings" pitchFamily="2" charset="2"/>
              </a:rPr>
              <a:t>政府權威促進</a:t>
            </a:r>
            <a:r>
              <a:rPr lang="zh-TW" altLang="en-US" sz="3200" b="1" dirty="0" smtClean="0">
                <a:solidFill>
                  <a:srgbClr val="FF0000"/>
                </a:solidFill>
                <a:sym typeface="Wingdings" pitchFamily="2" charset="2"/>
              </a:rPr>
              <a:t>大眾利益 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r>
              <a:rPr lang="zh-TW" altLang="en-US" sz="3200" dirty="0" smtClean="0"/>
              <a:t>各民族同意、非武力</a:t>
            </a:r>
            <a:endParaRPr lang="en-US" altLang="zh-TW" sz="3200" dirty="0" smtClean="0"/>
          </a:p>
          <a:p>
            <a:r>
              <a:rPr lang="zh-TW" altLang="en-US" sz="3200" dirty="0" smtClean="0"/>
              <a:t>缺乏權威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處理世界性</a:t>
            </a:r>
            <a:r>
              <a:rPr lang="zh-TW" altLang="en-US" sz="3200" dirty="0" smtClean="0"/>
              <a:t>普遍利益所引起的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問題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endParaRPr lang="en-US" altLang="zh-TW" sz="3200" dirty="0" smtClean="0"/>
          </a:p>
          <a:p>
            <a:pPr>
              <a:buNone/>
            </a:pPr>
            <a:r>
              <a:rPr lang="zh-TW" altLang="en-US" sz="3200" dirty="0" smtClean="0"/>
              <a:t>  行使權力：</a:t>
            </a:r>
            <a:endParaRPr lang="en-US" altLang="zh-TW" sz="3200" dirty="0" smtClean="0"/>
          </a:p>
          <a:p>
            <a:r>
              <a:rPr lang="zh-TW" altLang="en-US" sz="3200" dirty="0" smtClean="0"/>
              <a:t>各民族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共同普遍利益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TW" sz="3200" dirty="0" smtClean="0">
                <a:sym typeface="Wingdings" pitchFamily="2" charset="2"/>
              </a:rPr>
              <a:t>    </a:t>
            </a:r>
            <a:r>
              <a:rPr lang="zh-TW" altLang="en-US" sz="3200" dirty="0" smtClean="0">
                <a:sym typeface="Wingdings" pitchFamily="2" charset="2"/>
              </a:rPr>
              <a:t>承認、尊重、保護人的</a:t>
            </a:r>
            <a:r>
              <a:rPr lang="zh-TW" altLang="en-US" sz="3200" b="1" dirty="0" smtClean="0">
                <a:solidFill>
                  <a:srgbClr val="FF0000"/>
                </a:solidFill>
                <a:sym typeface="Wingdings" pitchFamily="2" charset="2"/>
              </a:rPr>
              <a:t>所有權利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圖片 3" descr="biyEA4by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20" y="428604"/>
            <a:ext cx="1570036" cy="1357322"/>
          </a:xfrm>
          <a:prstGeom prst="rect">
            <a:avLst/>
          </a:prstGeom>
        </p:spPr>
      </p:pic>
      <p:pic>
        <p:nvPicPr>
          <p:cNvPr id="6" name="圖片 5" descr="msf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714356"/>
            <a:ext cx="2947984" cy="1032609"/>
          </a:xfrm>
          <a:prstGeom prst="rect">
            <a:avLst/>
          </a:prstGeom>
        </p:spPr>
      </p:pic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世界性組織與各國政府關係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04351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輔助</a:t>
            </a:r>
            <a:r>
              <a:rPr lang="zh-TW" altLang="en-US" sz="3600" dirty="0" smtClean="0"/>
              <a:t>原則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非一國政府能解決問題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建設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履行義務、行使權利</a:t>
            </a:r>
            <a:r>
              <a:rPr lang="zh-TW" altLang="en-US" sz="3600" dirty="0" smtClean="0"/>
              <a:t>的環境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世界各國各民族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互相依賴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N20160728102300043.jpg"/>
          <p:cNvPicPr>
            <a:picLocks noChangeAspect="1"/>
          </p:cNvPicPr>
          <p:nvPr/>
        </p:nvPicPr>
        <p:blipFill>
          <a:blip r:embed="rId2"/>
          <a:srcRect l="48149"/>
          <a:stretch>
            <a:fillRect/>
          </a:stretch>
        </p:blipFill>
        <p:spPr>
          <a:xfrm>
            <a:off x="5786446" y="142852"/>
            <a:ext cx="3143272" cy="303103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   聯合國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07209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1945</a:t>
            </a:r>
            <a:r>
              <a:rPr lang="zh-TW" altLang="en-US" dirty="0" smtClean="0"/>
              <a:t>年成立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r>
              <a:rPr lang="en-US" altLang="zh-TW" dirty="0" smtClean="0"/>
              <a:t>《</a:t>
            </a:r>
            <a:r>
              <a:rPr lang="zh-TW" altLang="en-US" dirty="0" smtClean="0"/>
              <a:t>世界人權宣言</a:t>
            </a:r>
            <a:r>
              <a:rPr lang="en-US" altLang="zh-TW" dirty="0" smtClean="0"/>
              <a:t>》</a:t>
            </a:r>
          </a:p>
          <a:p>
            <a:pPr>
              <a:buNone/>
            </a:pPr>
            <a:r>
              <a:rPr lang="zh-TW" altLang="en-US" dirty="0" smtClean="0"/>
              <a:t>「</a:t>
            </a:r>
            <a:r>
              <a:rPr lang="zh-TW" altLang="en-US" b="1" dirty="0" smtClean="0">
                <a:solidFill>
                  <a:srgbClr val="FF0000"/>
                </a:solidFill>
              </a:rPr>
              <a:t>人人生而自由，在尊嚴和權利上一律平等</a:t>
            </a:r>
            <a:r>
              <a:rPr lang="zh-TW" altLang="en-US" dirty="0" smtClean="0"/>
              <a:t>；人人都有資格享受本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宣言</a:t>
            </a:r>
            <a:r>
              <a:rPr lang="en-US" altLang="zh-TW" dirty="0" smtClean="0"/>
              <a:t>》</a:t>
            </a:r>
            <a:r>
              <a:rPr lang="zh-TW" altLang="en-US" dirty="0" smtClean="0"/>
              <a:t>所載的一切</a:t>
            </a:r>
            <a:r>
              <a:rPr lang="zh-TW" altLang="en-US" b="1" dirty="0" smtClean="0">
                <a:solidFill>
                  <a:srgbClr val="FF0000"/>
                </a:solidFill>
              </a:rPr>
              <a:t>權利和自由</a:t>
            </a:r>
            <a:r>
              <a:rPr lang="zh-TW" altLang="en-US" dirty="0" smtClean="0"/>
              <a:t>，不論其種族、膚色、性別、語言、財產、宗教、政治或其他見解、國籍或社會出身、財產、出生或其他身份等任何區別。」</a:t>
            </a:r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2038727_889365954476720_1148302375265745356_o.jpg"/>
          <p:cNvPicPr>
            <a:picLocks noGrp="1" noChangeAspect="1"/>
          </p:cNvPicPr>
          <p:nvPr>
            <p:ph idx="1"/>
          </p:nvPr>
        </p:nvPicPr>
        <p:blipFill>
          <a:blip r:embed="rId2"/>
          <a:srcRect l="25926" b="3125"/>
          <a:stretch>
            <a:fillRect/>
          </a:stretch>
        </p:blipFill>
        <p:spPr>
          <a:xfrm>
            <a:off x="0" y="285728"/>
            <a:ext cx="9144000" cy="4429156"/>
          </a:xfrm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857496"/>
            <a:ext cx="7772400" cy="1362075"/>
          </a:xfrm>
        </p:spPr>
        <p:txBody>
          <a:bodyPr/>
          <a:lstStyle/>
          <a:p>
            <a:r>
              <a:rPr lang="zh-TW" altLang="en-US" dirty="0" smtClean="0"/>
              <a:t>反思：國際關係是否</a:t>
            </a:r>
            <a:r>
              <a:rPr lang="zh-TW" altLang="en-US" dirty="0" smtClean="0">
                <a:solidFill>
                  <a:srgbClr val="FF0000"/>
                </a:solidFill>
              </a:rPr>
              <a:t>平等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572132" y="6421461"/>
            <a:ext cx="3049448" cy="365125"/>
          </a:xfrm>
        </p:spPr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3357554" y="2571744"/>
            <a:ext cx="2786082" cy="16430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權利</a:t>
            </a:r>
          </a:p>
        </p:txBody>
      </p:sp>
      <p:sp>
        <p:nvSpPr>
          <p:cNvPr id="6" name="向右箭號 5"/>
          <p:cNvSpPr/>
          <p:nvPr/>
        </p:nvSpPr>
        <p:spPr>
          <a:xfrm rot="16200000">
            <a:off x="4265437" y="1378109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5400000">
            <a:off x="4265437" y="4592819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3419982">
            <a:off x="2758140" y="1706704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8683418">
            <a:off x="5756117" y="1706821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8333807">
            <a:off x="2757427" y="4276444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0800000">
            <a:off x="2071670" y="2928934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6357950" y="2928934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705516">
            <a:off x="5829789" y="4350458"/>
            <a:ext cx="970315" cy="9286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357290" y="785794"/>
            <a:ext cx="1428760" cy="9286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出入境</a:t>
            </a:r>
          </a:p>
        </p:txBody>
      </p:sp>
      <p:sp>
        <p:nvSpPr>
          <p:cNvPr id="15" name="矩形 14"/>
          <p:cNvSpPr/>
          <p:nvPr/>
        </p:nvSpPr>
        <p:spPr>
          <a:xfrm>
            <a:off x="3929058" y="285728"/>
            <a:ext cx="1357322" cy="9286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生存、生活</a:t>
            </a:r>
          </a:p>
        </p:txBody>
      </p:sp>
      <p:sp>
        <p:nvSpPr>
          <p:cNvPr id="17" name="矩形 16"/>
          <p:cNvSpPr/>
          <p:nvPr/>
        </p:nvSpPr>
        <p:spPr>
          <a:xfrm>
            <a:off x="571472" y="2857496"/>
            <a:ext cx="1357322" cy="9286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選擇生活方式</a:t>
            </a:r>
          </a:p>
        </p:txBody>
      </p:sp>
      <p:sp>
        <p:nvSpPr>
          <p:cNvPr id="18" name="矩形 17"/>
          <p:cNvSpPr/>
          <p:nvPr/>
        </p:nvSpPr>
        <p:spPr>
          <a:xfrm>
            <a:off x="1500166" y="5214950"/>
            <a:ext cx="1214446" cy="7858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宗教</a:t>
            </a:r>
          </a:p>
        </p:txBody>
      </p:sp>
      <p:sp>
        <p:nvSpPr>
          <p:cNvPr id="20" name="矩形 19"/>
          <p:cNvSpPr/>
          <p:nvPr/>
        </p:nvSpPr>
        <p:spPr>
          <a:xfrm>
            <a:off x="6786578" y="5286388"/>
            <a:ext cx="1214446" cy="7858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政治</a:t>
            </a:r>
          </a:p>
        </p:txBody>
      </p:sp>
      <p:sp>
        <p:nvSpPr>
          <p:cNvPr id="21" name="矩形 20"/>
          <p:cNvSpPr/>
          <p:nvPr/>
        </p:nvSpPr>
        <p:spPr>
          <a:xfrm>
            <a:off x="4143372" y="5715016"/>
            <a:ext cx="1214446" cy="7858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</a:rPr>
              <a:t>經濟</a:t>
            </a:r>
          </a:p>
        </p:txBody>
      </p:sp>
      <p:sp>
        <p:nvSpPr>
          <p:cNvPr id="22" name="矩形 21"/>
          <p:cNvSpPr/>
          <p:nvPr/>
        </p:nvSpPr>
        <p:spPr>
          <a:xfrm>
            <a:off x="7429520" y="2857496"/>
            <a:ext cx="1357322" cy="9286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集會、結社</a:t>
            </a:r>
          </a:p>
        </p:txBody>
      </p:sp>
      <p:sp>
        <p:nvSpPr>
          <p:cNvPr id="23" name="矩形 22"/>
          <p:cNvSpPr/>
          <p:nvPr/>
        </p:nvSpPr>
        <p:spPr>
          <a:xfrm>
            <a:off x="6715140" y="785794"/>
            <a:ext cx="1357322" cy="92869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倫理、文化</a:t>
            </a: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常任理事國否決權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528641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否決權 </a:t>
            </a:r>
            <a:r>
              <a:rPr lang="zh-TW" altLang="en-US" sz="3600" dirty="0" smtClean="0">
                <a:sym typeface="Wingdings" pitchFamily="2" charset="2"/>
              </a:rPr>
              <a:t> </a:t>
            </a:r>
            <a:r>
              <a:rPr lang="zh-TW" altLang="en-US" sz="3600" dirty="0" smtClean="0"/>
              <a:t>使任何安理會決議無效</a:t>
            </a:r>
            <a:endParaRPr lang="en-US" altLang="zh-TW" sz="36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endParaRPr lang="en-US" altLang="zh-TW" dirty="0" smtClean="0"/>
          </a:p>
          <a:p>
            <a:r>
              <a:rPr lang="zh-TW" altLang="en-US" dirty="0" smtClean="0"/>
              <a:t>例子：</a:t>
            </a:r>
            <a:endParaRPr lang="en-US" altLang="zh-TW" dirty="0" smtClean="0"/>
          </a:p>
          <a:p>
            <a:r>
              <a:rPr lang="zh-TW" altLang="en-US" dirty="0" smtClean="0"/>
              <a:t>以阿衝突，</a:t>
            </a:r>
            <a:r>
              <a:rPr lang="zh-TW" altLang="en-US" dirty="0" smtClean="0">
                <a:solidFill>
                  <a:srgbClr val="FF0000"/>
                </a:solidFill>
              </a:rPr>
              <a:t>美國</a:t>
            </a:r>
            <a:r>
              <a:rPr lang="zh-TW" altLang="en-US" dirty="0" smtClean="0"/>
              <a:t>多次否決譴責以色列的決議</a:t>
            </a:r>
          </a:p>
          <a:p>
            <a:r>
              <a:rPr lang="en-US" dirty="0" smtClean="0"/>
              <a:t>1968</a:t>
            </a:r>
            <a:r>
              <a:rPr lang="zh-TW" altLang="en-US" dirty="0" smtClean="0"/>
              <a:t>年，</a:t>
            </a:r>
            <a:r>
              <a:rPr lang="zh-TW" altLang="en-US" dirty="0" smtClean="0">
                <a:solidFill>
                  <a:srgbClr val="FF0000"/>
                </a:solidFill>
              </a:rPr>
              <a:t>蘇聯</a:t>
            </a:r>
            <a:r>
              <a:rPr lang="zh-TW" altLang="en-US" dirty="0" smtClean="0"/>
              <a:t>在派軍隊鎮壓</a:t>
            </a:r>
            <a:r>
              <a:rPr lang="zh-TW" altLang="en-US" dirty="0" smtClean="0">
                <a:solidFill>
                  <a:srgbClr val="FF0000"/>
                </a:solidFill>
              </a:rPr>
              <a:t>捷克斯洛伐克的民主運動</a:t>
            </a:r>
            <a:r>
              <a:rPr lang="zh-TW" altLang="en-US" dirty="0" smtClean="0"/>
              <a:t>，使用否決權阻止聯合國介入。</a:t>
            </a:r>
            <a:endParaRPr lang="en-US" altLang="zh-TW" dirty="0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42844" y="1785926"/>
          <a:ext cx="357190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國家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行使否決權次數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俄羅斯</a:t>
                      </a:r>
                      <a:endParaRPr lang="zh-TW" altLang="en-US" sz="2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美國</a:t>
                      </a:r>
                      <a:endParaRPr lang="zh-TW" altLang="en-US" sz="2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英國</a:t>
                      </a:r>
                      <a:endParaRPr lang="zh-TW" altLang="en-US" sz="2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TW" altLang="en-US" sz="2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法國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中國</a:t>
                      </a:r>
                      <a:endParaRPr lang="zh-TW" altLang="en-US" sz="2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圖片 6" descr="600px-UNSC_veto.svg.png"/>
          <p:cNvPicPr>
            <a:picLocks noChangeAspect="1"/>
          </p:cNvPicPr>
          <p:nvPr/>
        </p:nvPicPr>
        <p:blipFill>
          <a:blip r:embed="rId2"/>
          <a:srcRect l="4049" t="5453" r="4184" b="7306"/>
          <a:stretch>
            <a:fillRect/>
          </a:stretch>
        </p:blipFill>
        <p:spPr>
          <a:xfrm>
            <a:off x="3678993" y="1785926"/>
            <a:ext cx="5465007" cy="2571768"/>
          </a:xfrm>
          <a:prstGeom prst="rect">
            <a:avLst/>
          </a:prstGeom>
        </p:spPr>
      </p:pic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大國權利＞小國權利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7663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已發展</a:t>
            </a:r>
            <a:r>
              <a:rPr lang="zh-TW" altLang="en-US" sz="3600" dirty="0" smtClean="0"/>
              <a:t>國家＞</a:t>
            </a:r>
            <a:r>
              <a:rPr lang="zh-TW" altLang="en-US" sz="3600" dirty="0" smtClean="0">
                <a:solidFill>
                  <a:srgbClr val="FF0000"/>
                </a:solidFill>
              </a:rPr>
              <a:t>發展中</a:t>
            </a:r>
            <a:r>
              <a:rPr lang="zh-TW" altLang="en-US" sz="3600" dirty="0" smtClean="0"/>
              <a:t>國家</a:t>
            </a:r>
            <a:endParaRPr lang="en-US" altLang="zh-TW" sz="3600" dirty="0" smtClean="0"/>
          </a:p>
          <a:p>
            <a:endParaRPr lang="en-US" altLang="zh-TW" dirty="0" smtClean="0"/>
          </a:p>
          <a:p>
            <a:r>
              <a:rPr lang="zh-TW" altLang="en-US" sz="3600" dirty="0" smtClean="0">
                <a:solidFill>
                  <a:srgbClr val="FF0000"/>
                </a:solidFill>
              </a:rPr>
              <a:t>共同農業</a:t>
            </a:r>
            <a:r>
              <a:rPr lang="zh-TW" altLang="en-US" sz="3600" dirty="0" smtClean="0"/>
              <a:t>政策：</a:t>
            </a:r>
            <a:endParaRPr lang="en-US" altLang="zh-TW" sz="3600" dirty="0" smtClean="0"/>
          </a:p>
          <a:p>
            <a:pPr>
              <a:buNone/>
            </a:pPr>
            <a:r>
              <a:rPr lang="en-US" altLang="zh-TW" sz="3600" dirty="0" smtClean="0"/>
              <a:t>   </a:t>
            </a:r>
            <a:r>
              <a:rPr lang="zh-TW" altLang="en-US" sz="3600" dirty="0" smtClean="0"/>
              <a:t>補貼制度</a:t>
            </a:r>
            <a:endParaRPr lang="en-US" altLang="zh-TW" sz="3600" dirty="0" smtClean="0"/>
          </a:p>
          <a:p>
            <a:pPr marL="624078" indent="-514350">
              <a:buNone/>
            </a:pPr>
            <a:endParaRPr lang="en-US" altLang="zh-TW" sz="3600" dirty="0" smtClean="0">
              <a:solidFill>
                <a:srgbClr val="FF0000"/>
              </a:solidFill>
            </a:endParaRPr>
          </a:p>
          <a:p>
            <a:pPr marL="624078" indent="-514350"/>
            <a:r>
              <a:rPr lang="zh-TW" altLang="en-US" sz="3600" dirty="0" smtClean="0">
                <a:solidFill>
                  <a:srgbClr val="FF0000"/>
                </a:solidFill>
              </a:rPr>
              <a:t>環境控制</a:t>
            </a:r>
            <a:r>
              <a:rPr lang="zh-TW" altLang="en-US" sz="3600" dirty="0" smtClean="0"/>
              <a:t>手段：</a:t>
            </a:r>
            <a:endParaRPr lang="en-US" altLang="zh-TW" sz="3600" dirty="0" smtClean="0"/>
          </a:p>
          <a:p>
            <a:pPr marL="624078" indent="-514350">
              <a:buNone/>
            </a:pPr>
            <a:r>
              <a:rPr lang="en-US" altLang="zh-TW" sz="3600" dirty="0" smtClean="0"/>
              <a:t>   </a:t>
            </a:r>
            <a:r>
              <a:rPr lang="zh-TW" altLang="en-US" sz="3600" dirty="0" smtClean="0"/>
              <a:t>森林採伐、</a:t>
            </a:r>
            <a:endParaRPr lang="en-US" altLang="zh-TW" sz="3600" dirty="0" smtClean="0"/>
          </a:p>
          <a:p>
            <a:pPr marL="624078" indent="-514350">
              <a:buNone/>
            </a:pPr>
            <a:r>
              <a:rPr lang="en-US" altLang="zh-TW" sz="3600" dirty="0" smtClean="0"/>
              <a:t>   </a:t>
            </a:r>
            <a:r>
              <a:rPr lang="zh-TW" altLang="en-US" sz="3600" dirty="0" smtClean="0"/>
              <a:t>工業化污染</a:t>
            </a:r>
            <a:endParaRPr lang="zh-TW" altLang="en-US" sz="3600" dirty="0"/>
          </a:p>
        </p:txBody>
      </p:sp>
      <p:pic>
        <p:nvPicPr>
          <p:cNvPr id="5" name="圖片 4" descr="infographic_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2143116"/>
            <a:ext cx="4357686" cy="441198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2071678"/>
            <a:ext cx="8143932" cy="2286016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反思：是否</a:t>
            </a:r>
            <a:r>
              <a:rPr lang="zh-TW" altLang="en-US" sz="4400" dirty="0" smtClean="0">
                <a:solidFill>
                  <a:srgbClr val="FF0000"/>
                </a:solidFill>
                <a:sym typeface="Wingdings" pitchFamily="2" charset="2"/>
              </a:rPr>
              <a:t>普遍公益 </a:t>
            </a:r>
            <a:r>
              <a:rPr lang="en-US" altLang="zh-TW" sz="4400" dirty="0" smtClean="0">
                <a:sym typeface="Wingdings" pitchFamily="2" charset="2"/>
              </a:rPr>
              <a:t>&gt;</a:t>
            </a:r>
            <a:r>
              <a:rPr lang="zh-TW" altLang="en-US" sz="4400" dirty="0" smtClean="0">
                <a:sym typeface="Wingdings" pitchFamily="2" charset="2"/>
              </a:rPr>
              <a:t>國家利益？</a:t>
            </a:r>
            <a:endParaRPr lang="zh-TW" altLang="en-US" sz="44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429256" y="6421461"/>
            <a:ext cx="3192324" cy="365125"/>
          </a:xfrm>
        </p:spPr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美國退出</a:t>
            </a:r>
            <a:r>
              <a:rPr lang="en-US" altLang="zh-TW" dirty="0" smtClean="0"/>
              <a:t>《</a:t>
            </a:r>
            <a:r>
              <a:rPr lang="zh-TW" altLang="en-US" b="1" dirty="0" smtClean="0"/>
              <a:t>京都議定書</a:t>
            </a:r>
            <a:r>
              <a:rPr lang="en-US" altLang="zh-TW" dirty="0" smtClean="0"/>
              <a:t>》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/>
              <a:buChar char="è"/>
            </a:pPr>
            <a:r>
              <a:rPr lang="zh-TW" altLang="en-US" sz="3200" dirty="0" smtClean="0">
                <a:sym typeface="Wingdings" pitchFamily="2" charset="2"/>
              </a:rPr>
              <a:t>經濟發展</a:t>
            </a:r>
            <a:r>
              <a:rPr lang="en-US" altLang="zh-TW" sz="3200" dirty="0" smtClean="0">
                <a:sym typeface="Wingdings" pitchFamily="2" charset="2"/>
              </a:rPr>
              <a:t>(</a:t>
            </a:r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國家利益</a:t>
            </a:r>
            <a:r>
              <a:rPr lang="en-US" altLang="zh-TW" sz="3200" dirty="0" smtClean="0">
                <a:sym typeface="Wingdings" pitchFamily="2" charset="2"/>
              </a:rPr>
              <a:t>)</a:t>
            </a:r>
            <a:r>
              <a:rPr lang="zh-TW" altLang="en-US" sz="3200" dirty="0" smtClean="0">
                <a:sym typeface="Wingdings" pitchFamily="2" charset="2"/>
              </a:rPr>
              <a:t> </a:t>
            </a:r>
            <a:r>
              <a:rPr lang="en-US" altLang="zh-TW" sz="3200" dirty="0" smtClean="0">
                <a:sym typeface="Wingdings" pitchFamily="2" charset="2"/>
              </a:rPr>
              <a:t>&gt; </a:t>
            </a:r>
            <a:r>
              <a:rPr lang="zh-TW" altLang="en-US" sz="3200" dirty="0" smtClean="0">
                <a:sym typeface="Wingdings" pitchFamily="2" charset="2"/>
              </a:rPr>
              <a:t>保護環境</a:t>
            </a:r>
            <a:r>
              <a:rPr lang="en-US" altLang="zh-TW" sz="3200" dirty="0" smtClean="0">
                <a:sym typeface="Wingdings" pitchFamily="2" charset="2"/>
              </a:rPr>
              <a:t>(</a:t>
            </a:r>
            <a:r>
              <a:rPr lang="zh-TW" altLang="en-US" sz="3200" dirty="0" smtClean="0">
                <a:solidFill>
                  <a:srgbClr val="0070C0"/>
                </a:solidFill>
                <a:sym typeface="Wingdings" pitchFamily="2" charset="2"/>
              </a:rPr>
              <a:t>普遍利益</a:t>
            </a:r>
            <a:r>
              <a:rPr lang="en-US" altLang="zh-TW" sz="3200" dirty="0" smtClean="0">
                <a:sym typeface="Wingdings" pitchFamily="2" charset="2"/>
              </a:rPr>
              <a:t>)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6" name="圖片 5" descr="agaphicsho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428868"/>
            <a:ext cx="3901440" cy="3642360"/>
          </a:xfrm>
          <a:prstGeom prst="rect">
            <a:avLst/>
          </a:prstGeom>
        </p:spPr>
      </p:pic>
      <p:pic>
        <p:nvPicPr>
          <p:cNvPr id="7" name="圖片 6" descr="E-Kyoto-Protoc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2428868"/>
            <a:ext cx="2667000" cy="3741420"/>
          </a:xfrm>
          <a:prstGeom prst="rect">
            <a:avLst/>
          </a:prstGeom>
        </p:spPr>
      </p:pic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357158" y="357166"/>
            <a:ext cx="4040188" cy="762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1963《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TW" altLang="en-US" sz="3600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3"/>
          </p:nvPr>
        </p:nvSpPr>
        <p:spPr>
          <a:xfrm>
            <a:off x="4714876" y="357166"/>
            <a:ext cx="4256089" cy="7620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1987《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社會事務關懷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zh-TW" altLang="en-US" sz="36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2"/>
          </p:nvPr>
        </p:nvSpPr>
        <p:spPr>
          <a:xfrm>
            <a:off x="500034" y="1643050"/>
            <a:ext cx="4040188" cy="4929222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平等、正義原則</a:t>
            </a: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r>
              <a:rPr lang="zh-TW" altLang="en-US" sz="2800" dirty="0" smtClean="0"/>
              <a:t>合作、互信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b="1" dirty="0" smtClean="0">
                <a:solidFill>
                  <a:srgbClr val="FF0000"/>
                </a:solidFill>
                <a:sym typeface="Wingdings" pitchFamily="2" charset="2"/>
              </a:rPr>
              <a:t>普遍公益 </a:t>
            </a:r>
            <a:r>
              <a:rPr lang="en-US" altLang="zh-TW" sz="2800" dirty="0" smtClean="0">
                <a:sym typeface="Wingdings" pitchFamily="2" charset="2"/>
              </a:rPr>
              <a:t>&gt; </a:t>
            </a:r>
            <a:r>
              <a:rPr lang="zh-TW" altLang="en-US" sz="2800" dirty="0" smtClean="0">
                <a:sym typeface="Wingdings" pitchFamily="2" charset="2"/>
              </a:rPr>
              <a:t>國家利益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endParaRPr lang="en-US" altLang="zh-TW" sz="2800" dirty="0" smtClean="0"/>
          </a:p>
          <a:p>
            <a:endParaRPr lang="zh-TW" altLang="en-US" sz="2800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>
          <a:xfrm>
            <a:off x="4500562" y="1571612"/>
            <a:ext cx="4500593" cy="4985102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發展是</a:t>
            </a:r>
            <a:r>
              <a:rPr lang="zh-TW" altLang="en-US" sz="2800" dirty="0" smtClean="0">
                <a:solidFill>
                  <a:srgbClr val="FF0000"/>
                </a:solidFill>
              </a:rPr>
              <a:t>和平</a:t>
            </a:r>
            <a:r>
              <a:rPr lang="zh-TW" altLang="en-US" sz="2800" dirty="0" smtClean="0"/>
              <a:t>的新名詞</a:t>
            </a:r>
            <a:endParaRPr lang="en-US" altLang="zh-TW" sz="2800" dirty="0" smtClean="0"/>
          </a:p>
          <a:p>
            <a:r>
              <a:rPr lang="zh-TW" altLang="en-US" sz="2800" dirty="0" smtClean="0"/>
              <a:t>投資與援助，</a:t>
            </a:r>
            <a:r>
              <a:rPr lang="zh-TW" altLang="en-US" sz="2800" dirty="0" smtClean="0">
                <a:solidFill>
                  <a:srgbClr val="FF0000"/>
                </a:solidFill>
              </a:rPr>
              <a:t>支配</a:t>
            </a:r>
            <a:r>
              <a:rPr lang="zh-TW" altLang="en-US" sz="2800" dirty="0" smtClean="0"/>
              <a:t>國際關係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領導國家</a:t>
            </a:r>
            <a:r>
              <a:rPr lang="zh-TW" altLang="en-US" sz="2800" dirty="0" smtClean="0">
                <a:solidFill>
                  <a:srgbClr val="FF0000"/>
                </a:solidFill>
              </a:rPr>
              <a:t>拒絕互相合作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endParaRPr lang="en-US" altLang="zh-TW" sz="2800" dirty="0" smtClean="0">
              <a:solidFill>
                <a:srgbClr val="FF0000"/>
              </a:solidFill>
            </a:endParaRPr>
          </a:p>
          <a:p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</a:rPr>
              <a:t>大眾利益</a:t>
            </a:r>
            <a:r>
              <a:rPr lang="en-US" altLang="zh-TW" sz="2800" dirty="0" smtClean="0">
                <a:solidFill>
                  <a:srgbClr val="FF0000"/>
                </a:solidFill>
              </a:rPr>
              <a:t>&gt;</a:t>
            </a:r>
            <a:r>
              <a:rPr lang="zh-TW" altLang="en-US" sz="2800" dirty="0" smtClean="0"/>
              <a:t>個人利益</a:t>
            </a:r>
            <a:endParaRPr lang="en-US" altLang="zh-TW" sz="2800" dirty="0" smtClean="0"/>
          </a:p>
          <a:p>
            <a:pPr>
              <a:buNone/>
            </a:pPr>
            <a:r>
              <a:rPr lang="en-US" altLang="zh-TW" sz="2800" dirty="0" smtClean="0">
                <a:sym typeface="Wingdings" pitchFamily="2" charset="2"/>
              </a:rPr>
              <a:t>  </a:t>
            </a:r>
            <a:endParaRPr lang="en-US" altLang="zh-TW" sz="2800" dirty="0" smtClean="0">
              <a:sym typeface="Wingdings" pitchFamily="2" charset="2"/>
            </a:endParaRPr>
          </a:p>
          <a:p>
            <a:pPr>
              <a:buNone/>
            </a:pPr>
            <a:r>
              <a:rPr lang="en-US" altLang="zh-TW" sz="2800" dirty="0" smtClean="0">
                <a:sym typeface="Wingdings" pitchFamily="2" charset="2"/>
              </a:rPr>
              <a:t> </a:t>
            </a:r>
            <a:r>
              <a:rPr lang="en-US" altLang="zh-TW" sz="2800" dirty="0" smtClean="0">
                <a:sym typeface="Wingdings" pitchFamily="2" charset="2"/>
              </a:rPr>
              <a:t></a:t>
            </a:r>
            <a:r>
              <a:rPr lang="zh-TW" altLang="en-US" sz="2800" dirty="0" smtClean="0">
                <a:sym typeface="Wingdings" pitchFamily="2" charset="2"/>
              </a:rPr>
              <a:t>和平</a:t>
            </a:r>
            <a:endParaRPr lang="en-US" altLang="zh-TW" sz="2800" dirty="0" smtClean="0"/>
          </a:p>
          <a:p>
            <a:pPr>
              <a:buNone/>
            </a:pPr>
            <a:endParaRPr lang="zh-TW" alt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5643570" y="6421461"/>
            <a:ext cx="3049448" cy="365125"/>
          </a:xfrm>
        </p:spPr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457200" y="2260623"/>
            <a:ext cx="8229600" cy="4097335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</a:rPr>
              <a:t>第一、二次世界大戰 </a:t>
            </a:r>
            <a:r>
              <a:rPr lang="en-US" altLang="zh-TW" sz="32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和平、公義</a:t>
            </a:r>
            <a:endParaRPr lang="en-US" altLang="zh-TW" sz="3200" dirty="0" smtClean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團結</a:t>
            </a:r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信徒、非信徒，猶太人</a:t>
            </a:r>
            <a:r>
              <a:rPr lang="en-US" altLang="zh-TW" sz="3200" dirty="0" smtClean="0">
                <a:solidFill>
                  <a:schemeClr val="bg1"/>
                </a:solidFill>
                <a:sym typeface="Wingdings" pitchFamily="2" charset="2"/>
              </a:rPr>
              <a:t>……etc</a:t>
            </a:r>
          </a:p>
          <a:p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提升教廷、教皇</a:t>
            </a:r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對世界的影響力</a:t>
            </a:r>
            <a:endParaRPr lang="en-US" altLang="zh-TW" sz="3200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altLang="zh-TW" sz="3200" dirty="0" smtClean="0">
                <a:sym typeface="Wingdings" pitchFamily="2" charset="2"/>
              </a:rPr>
              <a:t> </a:t>
            </a:r>
            <a:r>
              <a:rPr lang="en-US" altLang="zh-TW" sz="3200" dirty="0" smtClean="0">
                <a:sym typeface="Wingdings" pitchFamily="2" charset="2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天上的國 </a:t>
            </a:r>
            <a:r>
              <a:rPr lang="en-US" altLang="zh-TW" sz="3200" dirty="0" smtClean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地上的國</a:t>
            </a:r>
            <a:endParaRPr lang="en-US" altLang="zh-TW" sz="32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傳揚現代基督教義</a:t>
            </a:r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，連結人和現代社會</a:t>
            </a:r>
            <a:endParaRPr lang="en-US" altLang="zh-TW" sz="32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重申基督宗教價值觀</a:t>
            </a:r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，深入社會各個層面</a:t>
            </a:r>
            <a:endParaRPr lang="en-US" altLang="zh-TW" sz="3200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zh-TW" altLang="en-US" sz="3200" dirty="0" smtClean="0">
                <a:solidFill>
                  <a:schemeClr val="bg1"/>
                </a:solidFill>
                <a:sym typeface="Wingdings" pitchFamily="2" charset="2"/>
              </a:rPr>
              <a:t>人人活出</a:t>
            </a:r>
            <a:r>
              <a:rPr lang="zh-TW" altLang="en-US" sz="3200" dirty="0" smtClean="0">
                <a:solidFill>
                  <a:srgbClr val="FF0000"/>
                </a:solidFill>
                <a:sym typeface="Wingdings" pitchFamily="2" charset="2"/>
              </a:rPr>
              <a:t>主的肖像</a:t>
            </a:r>
            <a:endParaRPr lang="en-US" altLang="zh-TW" sz="32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71636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dirty="0" smtClean="0">
                <a:solidFill>
                  <a:schemeClr val="bg1"/>
                </a:solidFill>
              </a:rPr>
              <a:t>《</a:t>
            </a:r>
            <a:r>
              <a:rPr lang="zh-TW" altLang="en-US" sz="4800" dirty="0" smtClean="0">
                <a:solidFill>
                  <a:schemeClr val="bg1"/>
                </a:solidFill>
              </a:rPr>
              <a:t>慈母與導師</a:t>
            </a:r>
            <a:r>
              <a:rPr lang="en-US" altLang="zh-TW" sz="4800" dirty="0" smtClean="0">
                <a:solidFill>
                  <a:schemeClr val="bg1"/>
                </a:solidFill>
              </a:rPr>
              <a:t>》《</a:t>
            </a:r>
            <a:r>
              <a:rPr lang="zh-TW" altLang="en-US" sz="4800" dirty="0" smtClean="0">
                <a:solidFill>
                  <a:schemeClr val="bg1"/>
                </a:solidFill>
              </a:rPr>
              <a:t>和平於世</a:t>
            </a:r>
            <a:r>
              <a:rPr lang="en-US" altLang="zh-TW" sz="4800" dirty="0" smtClean="0">
                <a:solidFill>
                  <a:schemeClr val="bg1"/>
                </a:solidFill>
              </a:rPr>
              <a:t>》</a:t>
            </a:r>
            <a:r>
              <a:rPr lang="zh-TW" altLang="en-US" sz="4800" dirty="0" smtClean="0">
                <a:solidFill>
                  <a:schemeClr val="bg1"/>
                </a:solidFill>
              </a:rPr>
              <a:t/>
            </a:r>
            <a:br>
              <a:rPr lang="zh-TW" altLang="en-US" sz="4800" dirty="0" smtClean="0">
                <a:solidFill>
                  <a:schemeClr val="bg1"/>
                </a:solidFill>
              </a:rPr>
            </a:br>
            <a:r>
              <a:rPr lang="zh-TW" altLang="en-US" sz="4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總結</a:t>
            </a:r>
            <a:endParaRPr lang="zh-TW" altLang="en-US" sz="48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hlinkClick r:id="rId2"/>
              </a:rPr>
              <a:t>《</a:t>
            </a:r>
            <a:r>
              <a:rPr lang="zh-TW" altLang="en-US" b="1" dirty="0" smtClean="0">
                <a:hlinkClick r:id="rId2"/>
              </a:rPr>
              <a:t>慈母與導師</a:t>
            </a:r>
            <a:r>
              <a:rPr lang="en-US" altLang="zh-TW" b="1" dirty="0" smtClean="0">
                <a:hlinkClick r:id="rId2"/>
              </a:rPr>
              <a:t>》</a:t>
            </a:r>
            <a:r>
              <a:rPr lang="zh-TW" altLang="en-US" b="1" dirty="0" smtClean="0">
                <a:hlinkClick r:id="rId2"/>
              </a:rPr>
              <a:t>通諭，</a:t>
            </a:r>
            <a:r>
              <a:rPr lang="en-US" altLang="zh-TW" b="1" dirty="0" smtClean="0">
                <a:hlinkClick r:id="rId2"/>
              </a:rPr>
              <a:t>《</a:t>
            </a:r>
            <a:r>
              <a:rPr lang="zh-TW" altLang="en-US" b="1" dirty="0" smtClean="0">
                <a:hlinkClick r:id="rId2"/>
              </a:rPr>
              <a:t>和平於世</a:t>
            </a:r>
            <a:r>
              <a:rPr lang="en-US" altLang="zh-TW" b="1" dirty="0" smtClean="0">
                <a:hlinkClick r:id="rId2"/>
              </a:rPr>
              <a:t>》</a:t>
            </a:r>
            <a:r>
              <a:rPr lang="zh-TW" altLang="en-US" b="1" dirty="0" smtClean="0">
                <a:hlinkClick r:id="rId2"/>
              </a:rPr>
              <a:t>通諭</a:t>
            </a:r>
            <a:endParaRPr lang="zh-TW" altLang="en-US" b="1" dirty="0" smtClean="0"/>
          </a:p>
          <a:p>
            <a:endParaRPr lang="en-US" altLang="zh-TW" dirty="0" smtClean="0"/>
          </a:p>
          <a:p>
            <a:r>
              <a:rPr lang="en-US" b="1" dirty="0" smtClean="0"/>
              <a:t>CHAN</a:t>
            </a:r>
            <a:r>
              <a:rPr lang="en-US" b="1" dirty="0" smtClean="0"/>
              <a:t>, </a:t>
            </a:r>
            <a:r>
              <a:rPr lang="en-US" b="1" dirty="0" err="1" smtClean="0"/>
              <a:t>Pui</a:t>
            </a:r>
            <a:r>
              <a:rPr lang="en-US" b="1" dirty="0" smtClean="0"/>
              <a:t> Shan Diana </a:t>
            </a:r>
            <a:r>
              <a:rPr lang="zh-TW" altLang="en-US" b="1" dirty="0" smtClean="0"/>
              <a:t>陳佩珊</a:t>
            </a:r>
            <a:r>
              <a:rPr lang="zh-TW" altLang="en-US" b="1" dirty="0" smtClean="0"/>
              <a:t>、</a:t>
            </a:r>
            <a:endParaRPr lang="en-US" altLang="zh-TW" b="1" dirty="0" smtClean="0"/>
          </a:p>
          <a:p>
            <a:r>
              <a:rPr lang="en-US" b="1" dirty="0" smtClean="0"/>
              <a:t>CHENG</a:t>
            </a:r>
            <a:r>
              <a:rPr lang="en-US" b="1" dirty="0" smtClean="0"/>
              <a:t>, </a:t>
            </a:r>
            <a:r>
              <a:rPr lang="en-US" b="1" dirty="0" err="1" smtClean="0"/>
              <a:t>Kar</a:t>
            </a:r>
            <a:r>
              <a:rPr lang="en-US" b="1" dirty="0" smtClean="0"/>
              <a:t> </a:t>
            </a:r>
            <a:r>
              <a:rPr lang="en-US" b="1" dirty="0" err="1" smtClean="0"/>
              <a:t>Wai</a:t>
            </a:r>
            <a:r>
              <a:rPr lang="en-US" b="1" dirty="0" smtClean="0"/>
              <a:t> </a:t>
            </a:r>
            <a:r>
              <a:rPr lang="zh-TW" altLang="en-US" b="1" dirty="0" smtClean="0"/>
              <a:t>鄭嘉慧</a:t>
            </a:r>
            <a:r>
              <a:rPr lang="zh-TW" altLang="en-US" b="1" dirty="0" smtClean="0"/>
              <a:t>、</a:t>
            </a:r>
            <a:endParaRPr lang="en-US" altLang="zh-TW" b="1" dirty="0" smtClean="0"/>
          </a:p>
          <a:p>
            <a:r>
              <a:rPr lang="en-US" b="1" dirty="0" smtClean="0"/>
              <a:t>FUNG</a:t>
            </a:r>
            <a:r>
              <a:rPr lang="en-US" b="1" dirty="0" smtClean="0"/>
              <a:t>, Ka </a:t>
            </a:r>
            <a:r>
              <a:rPr lang="en-US" b="1" dirty="0" err="1" smtClean="0"/>
              <a:t>Sai</a:t>
            </a:r>
            <a:r>
              <a:rPr lang="en-US" b="1" dirty="0" smtClean="0"/>
              <a:t> </a:t>
            </a:r>
            <a:r>
              <a:rPr lang="zh-TW" altLang="en-US" b="1" dirty="0" smtClean="0"/>
              <a:t>馮嘉茜</a:t>
            </a:r>
            <a:r>
              <a:rPr lang="zh-TW" altLang="en-US" b="1" dirty="0" smtClean="0"/>
              <a:t>、</a:t>
            </a:r>
            <a:endParaRPr lang="en-US" altLang="zh-TW" b="1" dirty="0" smtClean="0"/>
          </a:p>
          <a:p>
            <a:r>
              <a:rPr lang="en-US" b="1" dirty="0" smtClean="0"/>
              <a:t>LEE</a:t>
            </a:r>
            <a:r>
              <a:rPr lang="en-US" b="1" dirty="0" smtClean="0"/>
              <a:t>, </a:t>
            </a:r>
            <a:r>
              <a:rPr lang="en-US" b="1" dirty="0" err="1" smtClean="0"/>
              <a:t>Sze</a:t>
            </a:r>
            <a:r>
              <a:rPr lang="en-US" b="1" dirty="0" smtClean="0"/>
              <a:t> </a:t>
            </a:r>
            <a:r>
              <a:rPr lang="en-US" b="1" dirty="0" err="1" smtClean="0"/>
              <a:t>Nga</a:t>
            </a:r>
            <a:r>
              <a:rPr lang="en-US" b="1" dirty="0" smtClean="0"/>
              <a:t> </a:t>
            </a:r>
            <a:r>
              <a:rPr lang="zh-TW" altLang="en-US" b="1" dirty="0" smtClean="0"/>
              <a:t>利詩雅</a:t>
            </a:r>
            <a:r>
              <a:rPr lang="zh-TW" altLang="en-US" b="1" dirty="0" smtClean="0"/>
              <a:t>、</a:t>
            </a:r>
            <a:endParaRPr lang="en-US" altLang="zh-TW" b="1" dirty="0" smtClean="0"/>
          </a:p>
          <a:p>
            <a:r>
              <a:rPr lang="en-US" b="1" dirty="0" smtClean="0"/>
              <a:t>WONG</a:t>
            </a:r>
            <a:r>
              <a:rPr lang="en-US" b="1" dirty="0" smtClean="0"/>
              <a:t>, </a:t>
            </a:r>
            <a:r>
              <a:rPr lang="en-US" b="1" dirty="0" err="1" smtClean="0"/>
              <a:t>Shuk</a:t>
            </a:r>
            <a:r>
              <a:rPr lang="en-US" b="1" dirty="0" smtClean="0"/>
              <a:t> Mei </a:t>
            </a:r>
            <a:r>
              <a:rPr lang="zh-TW" altLang="en-US" b="1" dirty="0" smtClean="0"/>
              <a:t>黃淑美</a:t>
            </a:r>
            <a:r>
              <a:rPr lang="zh-TW" altLang="en-US" b="1" dirty="0" smtClean="0"/>
              <a:t>、</a:t>
            </a:r>
            <a:endParaRPr lang="en-US" altLang="zh-TW" b="1" dirty="0" smtClean="0"/>
          </a:p>
          <a:p>
            <a:r>
              <a:rPr lang="en-US" b="1" dirty="0" smtClean="0"/>
              <a:t>YAM</a:t>
            </a:r>
            <a:r>
              <a:rPr lang="en-US" b="1" dirty="0" smtClean="0"/>
              <a:t>, Chun Chung Jimmy </a:t>
            </a:r>
            <a:r>
              <a:rPr lang="zh-TW" altLang="en-US" b="1" dirty="0" smtClean="0"/>
              <a:t>任振聰</a:t>
            </a:r>
            <a:endParaRPr lang="en-US" altLang="zh-TW" b="1" dirty="0" smtClean="0"/>
          </a:p>
          <a:p>
            <a:r>
              <a:rPr lang="en-US" b="1" dirty="0" smtClean="0"/>
              <a:t>SHIU</a:t>
            </a:r>
            <a:r>
              <a:rPr lang="en-US" b="1" dirty="0" smtClean="0"/>
              <a:t>, Mei </a:t>
            </a:r>
            <a:r>
              <a:rPr lang="en-US" b="1" dirty="0" err="1" smtClean="0"/>
              <a:t>Sim</a:t>
            </a:r>
            <a:r>
              <a:rPr lang="en-US" b="1" dirty="0" smtClean="0"/>
              <a:t> Brenda</a:t>
            </a:r>
          </a:p>
          <a:p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報告小組成員</a:t>
            </a:r>
            <a:endParaRPr lang="zh-TW" alt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3634882A-A4E5-49FD-ADDF-51355FA865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2863" y="604497"/>
            <a:ext cx="24416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4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工人權利</a:t>
            </a:r>
            <a:endParaRPr kumimoji="0" lang="en-US" altLang="zh-TW" sz="4400" b="1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1">
            <a:extLst>
              <a:ext uri="{FF2B5EF4-FFF2-40B4-BE49-F238E27FC236}">
                <a16:creationId xmlns="" xmlns:a16="http://schemas.microsoft.com/office/drawing/2014/main" id="{BFC943F6-8C3F-45F0-96AF-86579F5EDD8A}"/>
              </a:ext>
            </a:extLst>
          </p:cNvPr>
          <p:cNvSpPr txBox="1">
            <a:spLocks/>
          </p:cNvSpPr>
          <p:nvPr/>
        </p:nvSpPr>
        <p:spPr>
          <a:xfrm>
            <a:off x="457200" y="2060848"/>
            <a:ext cx="8229600" cy="34598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得到エ作、</a:t>
            </a: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en-US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合理</a:t>
            </a: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的エ作環境、</a:t>
            </a: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不損身體健康、</a:t>
            </a: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合乎公義、公道的工資給於工人及其家庭、</a:t>
            </a: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有休息時間、</a:t>
            </a:r>
            <a:endParaRPr lang="en-US" altLang="zh-TW" sz="3200" dirty="0">
              <a:solidFill>
                <a:srgbClr val="222222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3200" dirty="0">
                <a:solidFill>
                  <a:srgbClr val="222222"/>
                </a:solidFill>
                <a:latin typeface="+mj-ea"/>
                <a:ea typeface="+mj-ea"/>
                <a:cs typeface="Arial" panose="020B0604020202020204" pitchFamily="34" charset="0"/>
              </a:rPr>
              <a:t>集會結社的權利</a:t>
            </a:r>
            <a:endParaRPr lang="zh-TW" altLang="en-US" sz="3200" dirty="0">
              <a:latin typeface="+mj-ea"/>
              <a:ea typeface="+mj-ea"/>
            </a:endParaRPr>
          </a:p>
          <a:p>
            <a:endParaRPr lang="en-US" altLang="zh-TW" dirty="0"/>
          </a:p>
          <a:p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3496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3357554" y="2571744"/>
            <a:ext cx="2786082" cy="16430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義務</a:t>
            </a:r>
          </a:p>
        </p:txBody>
      </p:sp>
      <p:sp>
        <p:nvSpPr>
          <p:cNvPr id="8" name="向右箭號 7"/>
          <p:cNvSpPr/>
          <p:nvPr/>
        </p:nvSpPr>
        <p:spPr>
          <a:xfrm rot="13419982">
            <a:off x="2758140" y="1706704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8683418">
            <a:off x="5756117" y="1706821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8333807">
            <a:off x="2757427" y="4276444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705516">
            <a:off x="5829789" y="4350458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57158" y="214290"/>
            <a:ext cx="2500330" cy="15001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社會：真理、    公義、仁愛、義務、自由</a:t>
            </a:r>
            <a:endParaRPr lang="zh-TW" altLang="en-US" sz="2800" b="1" dirty="0"/>
          </a:p>
        </p:txBody>
      </p:sp>
      <p:sp>
        <p:nvSpPr>
          <p:cNvPr id="18" name="矩形 17"/>
          <p:cNvSpPr/>
          <p:nvPr/>
        </p:nvSpPr>
        <p:spPr>
          <a:xfrm>
            <a:off x="342908" y="5214950"/>
            <a:ext cx="2428892" cy="1357322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生活、工作：自由、負責</a:t>
            </a:r>
            <a:endParaRPr lang="zh-TW" altLang="en-US" sz="2800" b="1" dirty="0"/>
          </a:p>
        </p:txBody>
      </p:sp>
      <p:sp>
        <p:nvSpPr>
          <p:cNvPr id="23" name="矩形 22"/>
          <p:cNvSpPr/>
          <p:nvPr/>
        </p:nvSpPr>
        <p:spPr>
          <a:xfrm>
            <a:off x="6643702" y="285728"/>
            <a:ext cx="2286016" cy="1357322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     他人：</a:t>
            </a:r>
            <a:endParaRPr lang="en-US" altLang="zh-TW" sz="2800" dirty="0"/>
          </a:p>
          <a:p>
            <a:pPr algn="ctr"/>
            <a:r>
              <a:rPr lang="zh-TW" altLang="en-US" sz="2800" dirty="0"/>
              <a:t>承認並尊重</a:t>
            </a:r>
            <a:endParaRPr lang="zh-TW" altLang="en-US" sz="2800" b="1" dirty="0"/>
          </a:p>
        </p:txBody>
      </p:sp>
      <p:sp>
        <p:nvSpPr>
          <p:cNvPr id="19" name="矩形 18"/>
          <p:cNvSpPr/>
          <p:nvPr/>
        </p:nvSpPr>
        <p:spPr>
          <a:xfrm>
            <a:off x="6715140" y="5214950"/>
            <a:ext cx="2143140" cy="1285884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     他人：</a:t>
            </a:r>
            <a:endParaRPr lang="en-US" altLang="zh-TW" sz="2800" dirty="0"/>
          </a:p>
          <a:p>
            <a:r>
              <a:rPr lang="zh-TW" altLang="en-US" sz="2800" dirty="0"/>
              <a:t>合作、福利</a:t>
            </a:r>
            <a:endParaRPr lang="zh-TW" altLang="en-US" sz="2800" b="1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3357554" y="2571744"/>
            <a:ext cx="2786082" cy="16430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工人</a:t>
            </a:r>
            <a:endParaRPr lang="en-US" altLang="zh-TW" sz="44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義務</a:t>
            </a:r>
          </a:p>
        </p:txBody>
      </p:sp>
      <p:sp>
        <p:nvSpPr>
          <p:cNvPr id="8" name="向右箭號 7"/>
          <p:cNvSpPr/>
          <p:nvPr/>
        </p:nvSpPr>
        <p:spPr>
          <a:xfrm rot="13419982">
            <a:off x="2758140" y="1706704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8683418">
            <a:off x="5756117" y="1706821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8333807">
            <a:off x="2757427" y="4276444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705516">
            <a:off x="5829789" y="4350458"/>
            <a:ext cx="970315" cy="928694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57158" y="214290"/>
            <a:ext cx="2500330" cy="15001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社會：真理、    公義、仁愛、義務、自由</a:t>
            </a:r>
            <a:endParaRPr lang="zh-TW" altLang="en-US" sz="2800" b="1" dirty="0"/>
          </a:p>
        </p:txBody>
      </p:sp>
      <p:sp>
        <p:nvSpPr>
          <p:cNvPr id="18" name="矩形 17"/>
          <p:cNvSpPr/>
          <p:nvPr/>
        </p:nvSpPr>
        <p:spPr>
          <a:xfrm>
            <a:off x="342908" y="5214950"/>
            <a:ext cx="2428892" cy="1357322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生活、工作：自由、負責</a:t>
            </a:r>
            <a:endParaRPr lang="zh-TW" altLang="en-US" sz="2800" b="1" dirty="0"/>
          </a:p>
        </p:txBody>
      </p:sp>
      <p:sp>
        <p:nvSpPr>
          <p:cNvPr id="23" name="矩形 22"/>
          <p:cNvSpPr/>
          <p:nvPr/>
        </p:nvSpPr>
        <p:spPr>
          <a:xfrm>
            <a:off x="6643702" y="285728"/>
            <a:ext cx="2286016" cy="1357322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     他人：</a:t>
            </a:r>
            <a:endParaRPr lang="en-US" altLang="zh-TW" sz="2800" dirty="0"/>
          </a:p>
          <a:p>
            <a:pPr algn="ctr"/>
            <a:r>
              <a:rPr lang="zh-TW" altLang="en-US" sz="2800" dirty="0"/>
              <a:t>承認並尊重</a:t>
            </a:r>
            <a:endParaRPr lang="zh-TW" altLang="en-US" sz="2800" b="1" dirty="0"/>
          </a:p>
        </p:txBody>
      </p:sp>
      <p:sp>
        <p:nvSpPr>
          <p:cNvPr id="19" name="矩形 18"/>
          <p:cNvSpPr/>
          <p:nvPr/>
        </p:nvSpPr>
        <p:spPr>
          <a:xfrm>
            <a:off x="6715140" y="5214950"/>
            <a:ext cx="2143140" cy="1285884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/>
              <a:t>     他人：</a:t>
            </a:r>
            <a:endParaRPr lang="en-US" altLang="zh-TW" sz="2800" dirty="0"/>
          </a:p>
          <a:p>
            <a:r>
              <a:rPr lang="zh-TW" altLang="en-US" sz="2800" dirty="0"/>
              <a:t>合作、福利</a:t>
            </a:r>
            <a:endParaRPr lang="zh-TW" altLang="en-US" sz="2800" b="1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6757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8015646"/>
              </p:ext>
            </p:extLst>
          </p:nvPr>
        </p:nvGraphicFramePr>
        <p:xfrm>
          <a:off x="91027" y="1100356"/>
          <a:ext cx="8945469" cy="4133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79150">
                <a:tc>
                  <a:txBody>
                    <a:bodyPr/>
                    <a:lstStyle/>
                    <a:p>
                      <a:r>
                        <a:rPr lang="zh-TW" alt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487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622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352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131840" y="3055014"/>
            <a:ext cx="28803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  人 </a:t>
            </a:r>
            <a:r>
              <a:rPr lang="en-US" altLang="zh-TW" sz="3200" dirty="0"/>
              <a:t>(</a:t>
            </a:r>
            <a:r>
              <a:rPr lang="zh-TW" altLang="en-US" sz="3200" dirty="0"/>
              <a:t>工人</a:t>
            </a:r>
            <a:r>
              <a:rPr lang="en-US" altLang="zh-TW" sz="3200" dirty="0"/>
              <a:t>)</a:t>
            </a:r>
          </a:p>
          <a:p>
            <a:pPr algn="ctr"/>
            <a:endParaRPr lang="en-US" altLang="zh-TW" sz="2000" dirty="0"/>
          </a:p>
          <a:p>
            <a:pPr algn="ctr"/>
            <a:r>
              <a:rPr lang="zh-TW" altLang="en-US" sz="3200" dirty="0"/>
              <a:t>  人 </a:t>
            </a:r>
            <a:r>
              <a:rPr lang="en-US" altLang="zh-TW" sz="3200" dirty="0"/>
              <a:t>(</a:t>
            </a:r>
            <a:r>
              <a:rPr lang="zh-TW" altLang="en-US" sz="3200" dirty="0"/>
              <a:t>僱主</a:t>
            </a:r>
            <a:r>
              <a:rPr lang="en-US" altLang="zh-TW" sz="3200" dirty="0"/>
              <a:t>)</a:t>
            </a:r>
          </a:p>
          <a:p>
            <a:pPr algn="ctr"/>
            <a:endParaRPr lang="en-US" altLang="zh-TW" sz="2000" dirty="0"/>
          </a:p>
          <a:p>
            <a:pPr algn="ctr">
              <a:buNone/>
            </a:pPr>
            <a:r>
              <a:rPr lang="zh-TW" altLang="en-US" sz="3200" dirty="0" smtClean="0"/>
              <a:t>義務</a:t>
            </a:r>
            <a:endParaRPr lang="en-US" altLang="zh-TW" sz="2000" dirty="0"/>
          </a:p>
        </p:txBody>
      </p:sp>
      <p:sp>
        <p:nvSpPr>
          <p:cNvPr id="12" name="矩形 11"/>
          <p:cNvSpPr/>
          <p:nvPr/>
        </p:nvSpPr>
        <p:spPr>
          <a:xfrm>
            <a:off x="395536" y="3074184"/>
            <a:ext cx="23042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窮人、工人</a:t>
            </a:r>
            <a:endParaRPr lang="en-US" altLang="zh-TW" sz="3200" dirty="0"/>
          </a:p>
          <a:p>
            <a:pPr algn="ctr">
              <a:buNone/>
            </a:pPr>
            <a:endParaRPr lang="en-US" altLang="zh-TW" sz="2000" dirty="0"/>
          </a:p>
          <a:p>
            <a:pPr algn="ctr">
              <a:buNone/>
            </a:pPr>
            <a:r>
              <a:rPr lang="zh-TW" altLang="en-US" sz="3200" dirty="0"/>
              <a:t>富人、僱主</a:t>
            </a:r>
            <a:endParaRPr lang="en-US" altLang="zh-TW" sz="3200" dirty="0"/>
          </a:p>
          <a:p>
            <a:pPr algn="ctr">
              <a:buNone/>
            </a:pPr>
            <a:endParaRPr lang="en-US" altLang="zh-TW" sz="2000" dirty="0"/>
          </a:p>
          <a:p>
            <a:pPr algn="ctr">
              <a:buNone/>
            </a:pPr>
            <a:r>
              <a:rPr lang="zh-TW" altLang="en-US" sz="3200" dirty="0"/>
              <a:t>責任</a:t>
            </a:r>
            <a:endParaRPr lang="en-US" altLang="zh-TW" sz="3200" dirty="0"/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>
          <a:xfrm>
            <a:off x="107504" y="1172364"/>
            <a:ext cx="8928992" cy="17281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None/>
            </a:pP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《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新事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和平於世</a:t>
            </a:r>
            <a:r>
              <a:rPr lang="en-US" altLang="zh-TW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TW" altLang="en-US" sz="4400" b="1" dirty="0">
                <a:solidFill>
                  <a:srgbClr val="FBBC0B"/>
                </a:solidFill>
              </a:rPr>
              <a:t>反思</a:t>
            </a:r>
            <a:endParaRPr lang="en-US" altLang="zh-TW" sz="4400" b="1" dirty="0">
              <a:solidFill>
                <a:srgbClr val="FBBC0B"/>
              </a:solidFill>
            </a:endParaRPr>
          </a:p>
          <a:p>
            <a:pPr>
              <a:buNone/>
            </a:pPr>
            <a:r>
              <a:rPr lang="en-US" altLang="zh-TW" sz="2800" dirty="0">
                <a:solidFill>
                  <a:schemeClr val="bg1"/>
                </a:solidFill>
              </a:rPr>
              <a:t>      </a:t>
            </a:r>
            <a:r>
              <a:rPr lang="zh-TW" altLang="en-US" sz="2800" dirty="0">
                <a:solidFill>
                  <a:schemeClr val="bg1"/>
                </a:solidFill>
              </a:rPr>
              <a:t> </a:t>
            </a:r>
            <a:r>
              <a:rPr lang="en-US" altLang="zh-TW" sz="2800" dirty="0">
                <a:solidFill>
                  <a:schemeClr val="bg1"/>
                </a:solidFill>
              </a:rPr>
              <a:t>1891                    1963    </a:t>
            </a:r>
            <a:r>
              <a:rPr lang="zh-TW" altLang="en-US" sz="2800" dirty="0">
                <a:solidFill>
                  <a:schemeClr val="bg1"/>
                </a:solidFill>
              </a:rPr>
              <a:t>  </a:t>
            </a:r>
            <a:r>
              <a:rPr lang="en-US" altLang="zh-TW" sz="2800" dirty="0">
                <a:solidFill>
                  <a:schemeClr val="bg1"/>
                </a:solidFill>
              </a:rPr>
              <a:t>             </a:t>
            </a:r>
            <a:r>
              <a:rPr lang="en-US" altLang="zh-TW" sz="2800" dirty="0">
                <a:solidFill>
                  <a:srgbClr val="FBBC0B"/>
                </a:solidFill>
              </a:rPr>
              <a:t>2018</a:t>
            </a:r>
          </a:p>
          <a:p>
            <a:pPr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工人權利與責任        人權與義務        </a:t>
            </a:r>
            <a:r>
              <a:rPr lang="zh-TW" altLang="en-US" sz="2800" dirty="0">
                <a:solidFill>
                  <a:srgbClr val="FBBC0B"/>
                </a:solidFill>
              </a:rPr>
              <a:t>工人權利與保障</a:t>
            </a:r>
          </a:p>
          <a:p>
            <a:pPr>
              <a:buNone/>
            </a:pP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72200" y="3024242"/>
            <a:ext cx="25202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chemeClr val="accent3"/>
                </a:solidFill>
              </a:rPr>
              <a:t>工人</a:t>
            </a:r>
          </a:p>
          <a:p>
            <a:pPr algn="ctr"/>
            <a:endParaRPr lang="en-US" altLang="zh-TW" sz="2000" dirty="0">
              <a:solidFill>
                <a:schemeClr val="accent3"/>
              </a:solidFill>
            </a:endParaRPr>
          </a:p>
          <a:p>
            <a:pPr algn="ctr"/>
            <a:r>
              <a:rPr lang="zh-TW" altLang="en-US" sz="3200" dirty="0">
                <a:solidFill>
                  <a:schemeClr val="accent3"/>
                </a:solidFill>
              </a:rPr>
              <a:t>僱主</a:t>
            </a:r>
            <a:endParaRPr lang="en-US" altLang="zh-TW" sz="3200" dirty="0">
              <a:solidFill>
                <a:schemeClr val="accent3"/>
              </a:solidFill>
            </a:endParaRPr>
          </a:p>
          <a:p>
            <a:pPr algn="ctr"/>
            <a:endParaRPr lang="en-US" altLang="zh-TW" sz="2000" dirty="0">
              <a:solidFill>
                <a:schemeClr val="accent3"/>
              </a:solidFill>
            </a:endParaRPr>
          </a:p>
          <a:p>
            <a:pPr algn="ctr"/>
            <a:r>
              <a:rPr lang="zh-TW" altLang="en-US" sz="3200" dirty="0">
                <a:solidFill>
                  <a:schemeClr val="accent3"/>
                </a:solidFill>
              </a:rPr>
              <a:t>保障</a:t>
            </a:r>
          </a:p>
          <a:p>
            <a:pPr algn="ctr">
              <a:buNone/>
            </a:pPr>
            <a:endParaRPr lang="en-US" altLang="zh-TW" sz="2000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smtClean="0"/>
              <a:t>RELS5273 </a:t>
            </a:r>
            <a:r>
              <a:rPr lang="zh-TW" altLang="en-US" dirty="0" smtClean="0"/>
              <a:t>天主教社會倫理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和平於世</a:t>
            </a:r>
            <a:r>
              <a:rPr lang="en-US" altLang="zh-TW" dirty="0" smtClean="0"/>
              <a:t>》</a:t>
            </a:r>
            <a:r>
              <a:rPr lang="zh-TW" altLang="en-US" dirty="0" smtClean="0"/>
              <a:t>通諭</a:t>
            </a:r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89062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æ¿åºå¤å¤æ¸æ½å·¥äºº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9824"/>
            <a:ext cx="7488832" cy="5008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0" y="0"/>
            <a:ext cx="9153553" cy="11521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611560" y="-47786"/>
            <a:ext cx="7772400" cy="1100522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zh-TW" altLang="en-US" sz="4400" dirty="0">
                <a:solidFill>
                  <a:schemeClr val="bg1"/>
                </a:solidFill>
              </a:rPr>
              <a:t>香港清潔工人</a:t>
            </a: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RELS5273 </a:t>
            </a:r>
            <a:r>
              <a:rPr lang="zh-TW" altLang="en-US" smtClean="0"/>
              <a:t>天主教社會倫理</a:t>
            </a:r>
            <a:r>
              <a:rPr lang="en-US" altLang="zh-TW" smtClean="0"/>
              <a:t>《</a:t>
            </a:r>
            <a:r>
              <a:rPr lang="zh-TW" altLang="en-US" smtClean="0"/>
              <a:t>和平於世</a:t>
            </a:r>
            <a:r>
              <a:rPr lang="en-US" altLang="zh-TW" smtClean="0"/>
              <a:t>》</a:t>
            </a:r>
            <a:r>
              <a:rPr lang="zh-TW" altLang="en-US" smtClean="0"/>
              <a:t>通諭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2863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563888" y="6508115"/>
            <a:ext cx="5580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/>
              <a:t>2015</a:t>
            </a:r>
            <a:r>
              <a:rPr lang="zh-TW" altLang="en-US" sz="1400" dirty="0"/>
              <a:t>年</a:t>
            </a:r>
            <a:r>
              <a:rPr lang="en-US" altLang="zh-TW" sz="1400" dirty="0"/>
              <a:t>10</a:t>
            </a:r>
            <a:r>
              <a:rPr lang="zh-TW" altLang="en-US" sz="1400" dirty="0"/>
              <a:t>月</a:t>
            </a:r>
            <a:r>
              <a:rPr lang="en-US" altLang="zh-TW" sz="1400" dirty="0"/>
              <a:t>16</a:t>
            </a:r>
            <a:r>
              <a:rPr lang="zh-TW" altLang="en-US" sz="1400" dirty="0"/>
              <a:t>日香港天主教勞工事務委員會 </a:t>
            </a:r>
            <a:r>
              <a:rPr lang="en-US" altLang="zh-TW" sz="1400" dirty="0"/>
              <a:t>(</a:t>
            </a:r>
            <a:r>
              <a:rPr lang="zh-TW" altLang="en-US" sz="1400" dirty="0"/>
              <a:t>訪問約</a:t>
            </a:r>
            <a:r>
              <a:rPr lang="en-US" altLang="zh-TW" sz="1400" dirty="0"/>
              <a:t>320</a:t>
            </a:r>
            <a:r>
              <a:rPr lang="zh-TW" altLang="en-US" sz="1400" dirty="0"/>
              <a:t>百名工人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p:sp>
        <p:nvSpPr>
          <p:cNvPr id="21" name="矩形 20"/>
          <p:cNvSpPr/>
          <p:nvPr/>
        </p:nvSpPr>
        <p:spPr>
          <a:xfrm>
            <a:off x="1061864" y="188640"/>
            <a:ext cx="7542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政府外判清潔工人 職業安全及健康狀況調查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50079" cy="460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6614-8097-430B-B33E-0857C446CEA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802906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3080</TotalTime>
  <Words>1433</Words>
  <Application>Microsoft Office PowerPoint</Application>
  <PresentationFormat>如螢幕大小 (4:3)</PresentationFormat>
  <Paragraphs>318</Paragraphs>
  <Slides>36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匯合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反思</vt:lpstr>
      <vt:lpstr>投影片 15</vt:lpstr>
      <vt:lpstr>權力的來源</vt:lpstr>
      <vt:lpstr>權力的制約</vt:lpstr>
      <vt:lpstr>如何行使權力</vt:lpstr>
      <vt:lpstr>政府架構的形</vt:lpstr>
      <vt:lpstr>政府的責任</vt:lpstr>
      <vt:lpstr>反思</vt:lpstr>
      <vt:lpstr>投影片 22</vt:lpstr>
      <vt:lpstr>國際關係</vt:lpstr>
      <vt:lpstr>國際關係</vt:lpstr>
      <vt:lpstr>世界性組織</vt:lpstr>
      <vt:lpstr>世界性組織與各國政府關係</vt:lpstr>
      <vt:lpstr>   聯合國</vt:lpstr>
      <vt:lpstr>投影片 28</vt:lpstr>
      <vt:lpstr>反思：國際關係是否平等？</vt:lpstr>
      <vt:lpstr>常任理事國否決權</vt:lpstr>
      <vt:lpstr>大國權利＞小國權利</vt:lpstr>
      <vt:lpstr>反思：是否普遍公益 &gt;國家利益？</vt:lpstr>
      <vt:lpstr>美國退出《京都議定書》</vt:lpstr>
      <vt:lpstr>投影片 34</vt:lpstr>
      <vt:lpstr>《慈母與導師》《和平於世》 總結</vt:lpstr>
      <vt:lpstr>報告小組成員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《和平於世》通諭</dc:title>
  <dc:creator>Ngasin</dc:creator>
  <cp:lastModifiedBy>Ngasin</cp:lastModifiedBy>
  <cp:revision>92</cp:revision>
  <dcterms:created xsi:type="dcterms:W3CDTF">2018-03-06T10:29:39Z</dcterms:created>
  <dcterms:modified xsi:type="dcterms:W3CDTF">2018-03-20T10:20:42Z</dcterms:modified>
</cp:coreProperties>
</file>